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5" r:id="rId6"/>
    <p:sldId id="286" r:id="rId7"/>
    <p:sldId id="287" r:id="rId8"/>
    <p:sldId id="301" r:id="rId9"/>
    <p:sldId id="302" r:id="rId10"/>
    <p:sldId id="284" r:id="rId11"/>
    <p:sldId id="291" r:id="rId12"/>
    <p:sldId id="292" r:id="rId13"/>
    <p:sldId id="296" r:id="rId14"/>
    <p:sldId id="293" r:id="rId15"/>
    <p:sldId id="294" r:id="rId16"/>
    <p:sldId id="298" r:id="rId17"/>
    <p:sldId id="290"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Dugan" initials="cd"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25DAB"/>
    <a:srgbClr val="F2A747"/>
    <a:srgbClr val="E43C53"/>
    <a:srgbClr val="6BBF63"/>
    <a:srgbClr val="6BA7EA"/>
    <a:srgbClr val="5192D1"/>
    <a:srgbClr val="FCD200"/>
    <a:srgbClr val="004EA6"/>
    <a:srgbClr val="A3C4FF"/>
    <a:srgbClr val="EDEDED"/>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60291" autoAdjust="0"/>
  </p:normalViewPr>
  <p:slideViewPr>
    <p:cSldViewPr>
      <p:cViewPr>
        <p:scale>
          <a:sx n="66" d="100"/>
          <a:sy n="66" d="100"/>
        </p:scale>
        <p:origin x="-12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C1C9F9C-D02F-084B-B40F-6AD188F73AB3}" type="datetime4">
              <a:rPr lang="en-US" smtClean="0"/>
              <a:pPr/>
              <a:t>May 14, 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8A0339A-F84D-A047-82CC-573E11369980}" type="slidenum">
              <a:rPr lang="en-US" smtClean="0"/>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5F7247-3AB1-2E46-ACCF-C866DF5EE5D2}" type="datetime4">
              <a:rPr lang="en-US" smtClean="0"/>
              <a:pPr/>
              <a:t>May 14, 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0B7F13-F4BF-477F-86EC-06400049527B}" type="slidenum">
              <a:rPr lang="en-US" smtClean="0"/>
              <a:pPr/>
              <a:t>‹#›</a:t>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is currently upgrading many of its services for retirement plan participants. </a:t>
            </a:r>
          </a:p>
          <a:p>
            <a:endParaRPr lang="en-US" dirty="0" smtClean="0"/>
          </a:p>
          <a:p>
            <a:r>
              <a:rPr lang="en-US" dirty="0" smtClean="0"/>
              <a:t>Topping the upgrade list are our Personal Savings Center and </a:t>
            </a:r>
            <a:r>
              <a:rPr lang="en-US" dirty="0" err="1" smtClean="0"/>
              <a:t>PlanNet</a:t>
            </a:r>
            <a:r>
              <a:rPr lang="en-US" dirty="0" smtClean="0"/>
              <a:t> services. </a:t>
            </a:r>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300" dirty="0" smtClean="0"/>
              <a:t>As was the case with viewing balances by source of contribution, participants can also sort the information in the columns as they view their units or shares owned.</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Transaction pages are getting a similar makeover intended to make them more intuitive and easier to use.</a:t>
            </a:r>
          </a:p>
          <a:p>
            <a:endParaRPr lang="en-US" dirty="0" smtClean="0"/>
          </a:p>
          <a:p>
            <a:r>
              <a:rPr lang="en-US" dirty="0" smtClean="0"/>
              <a:t>In many cases, we’ve been able to reduce the number of steps required to complete a transaction.</a:t>
            </a:r>
            <a:r>
              <a:rPr lang="en-US" baseline="0" dirty="0" smtClean="0"/>
              <a:t> In others, we’ve </a:t>
            </a:r>
            <a:r>
              <a:rPr lang="en-US" dirty="0" smtClean="0"/>
              <a:t>simplified the transaction. </a:t>
            </a:r>
          </a:p>
          <a:p>
            <a:endParaRPr lang="en-US" dirty="0" smtClean="0"/>
          </a:p>
          <a:p>
            <a:r>
              <a:rPr lang="en-US" dirty="0" smtClean="0"/>
              <a:t>In the redesigned site, participants will be able to change the</a:t>
            </a:r>
            <a:r>
              <a:rPr lang="en-US" baseline="0" dirty="0" smtClean="0"/>
              <a:t> investment mix of their </a:t>
            </a:r>
            <a:r>
              <a:rPr lang="en-US" dirty="0" smtClean="0"/>
              <a:t>future contributions</a:t>
            </a:r>
            <a:r>
              <a:rPr lang="en-US" baseline="0" dirty="0" smtClean="0"/>
              <a:t> </a:t>
            </a:r>
            <a:r>
              <a:rPr lang="en-US" i="1" baseline="0" dirty="0" smtClean="0"/>
              <a:t>and</a:t>
            </a:r>
            <a:r>
              <a:rPr lang="en-US" baseline="0" dirty="0" smtClean="0"/>
              <a:t> their current balance — not just one or the other. In addition, participants of plans with pre-mixed portfolios will have access to helpful descriptions of the portfolio.</a:t>
            </a:r>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38297" algn="l" defTabSz="914400" rtl="0" eaLnBrk="1" latinLnBrk="0" hangingPunct="1">
              <a:spcAft>
                <a:spcPts val="1269"/>
              </a:spcAft>
            </a:pPr>
            <a:r>
              <a:rPr lang="en-US" sz="1300" kern="1200" dirty="0" smtClean="0">
                <a:solidFill>
                  <a:schemeClr val="tx1"/>
                </a:solidFill>
                <a:latin typeface="+mn-lt"/>
                <a:ea typeface="+mn-ea"/>
                <a:cs typeface="+mn-cs"/>
              </a:rPr>
              <a:t>Thanks to the visual enhancements we’ve made to the site overall, our step-by-step process of helping a participant initiate a transfer is not</a:t>
            </a:r>
          </a:p>
          <a:p>
            <a:pPr marL="0" indent="-238297" algn="l" defTabSz="914400" rtl="0" eaLnBrk="1" latinLnBrk="0" hangingPunct="1">
              <a:spcAft>
                <a:spcPts val="1269"/>
              </a:spcAft>
            </a:pPr>
            <a:r>
              <a:rPr lang="en-US" sz="1300" kern="1200" dirty="0" smtClean="0">
                <a:solidFill>
                  <a:schemeClr val="tx1"/>
                </a:solidFill>
                <a:latin typeface="+mn-lt"/>
                <a:ea typeface="+mn-ea"/>
                <a:cs typeface="+mn-cs"/>
              </a:rPr>
              <a:t>only easier on the eyes, but as a result, easier to understand. </a:t>
            </a:r>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38297" algn="l" defTabSz="914400" rtl="0" eaLnBrk="1" latinLnBrk="0" hangingPunct="1">
              <a:spcAft>
                <a:spcPts val="1269"/>
              </a:spcAft>
            </a:pPr>
            <a:r>
              <a:rPr lang="en-US" sz="1300" kern="1200" dirty="0" smtClean="0">
                <a:solidFill>
                  <a:schemeClr val="tx1"/>
                </a:solidFill>
                <a:latin typeface="+mn-lt"/>
                <a:ea typeface="+mn-ea"/>
                <a:cs typeface="+mn-cs"/>
              </a:rPr>
              <a:t>Currently, participants have the option of turning Automatic Rebalancer on or off, at their convenience. The Automatic </a:t>
            </a:r>
            <a:r>
              <a:rPr lang="en-US" sz="1300" kern="1200" dirty="0" err="1" smtClean="0">
                <a:solidFill>
                  <a:schemeClr val="tx1"/>
                </a:solidFill>
                <a:latin typeface="+mn-lt"/>
                <a:ea typeface="+mn-ea"/>
                <a:cs typeface="+mn-cs"/>
              </a:rPr>
              <a:t>Rebalancer</a:t>
            </a:r>
            <a:r>
              <a:rPr lang="en-US" sz="1300" kern="1200" dirty="0" smtClean="0">
                <a:solidFill>
                  <a:schemeClr val="tx1"/>
                </a:solidFill>
                <a:latin typeface="+mn-lt"/>
                <a:ea typeface="+mn-ea"/>
                <a:cs typeface="+mn-cs"/>
              </a:rPr>
              <a:t> feature will </a:t>
            </a:r>
          </a:p>
          <a:p>
            <a:pPr marL="0" indent="-238297" algn="l" defTabSz="914400" rtl="0" eaLnBrk="1" latinLnBrk="0" hangingPunct="1">
              <a:spcAft>
                <a:spcPts val="1269"/>
              </a:spcAft>
            </a:pPr>
            <a:r>
              <a:rPr lang="en-US" sz="1300" kern="1200" dirty="0" smtClean="0">
                <a:solidFill>
                  <a:schemeClr val="tx1"/>
                </a:solidFill>
                <a:latin typeface="+mn-lt"/>
                <a:ea typeface="+mn-ea"/>
                <a:cs typeface="+mn-cs"/>
              </a:rPr>
              <a:t>periodically transfer assets in your participants' accounts to keep them aligned with their investment directives. </a:t>
            </a:r>
          </a:p>
          <a:p>
            <a:pPr marL="238297" indent="-238297">
              <a:spcAft>
                <a:spcPts val="1269"/>
              </a:spcAft>
            </a:pPr>
            <a:endParaRPr lang="en-US" sz="1300" dirty="0" smtClean="0">
              <a:cs typeface="Arial"/>
            </a:endParaRPr>
          </a:p>
          <a:p>
            <a:pPr marL="0" indent="-238297" algn="l" defTabSz="914400" rtl="0" eaLnBrk="1" latinLnBrk="0" hangingPunct="1">
              <a:spcAft>
                <a:spcPts val="1269"/>
              </a:spcAft>
            </a:pPr>
            <a:r>
              <a:rPr lang="en-US" sz="1300" kern="1200" dirty="0" smtClean="0">
                <a:solidFill>
                  <a:schemeClr val="tx1"/>
                </a:solidFill>
                <a:latin typeface="+mn-lt"/>
                <a:ea typeface="+mn-ea"/>
                <a:cs typeface="+mn-cs"/>
              </a:rPr>
              <a:t>For participants who may be unaware of the benefits of Automatic </a:t>
            </a:r>
            <a:r>
              <a:rPr lang="en-US" sz="1300" kern="1200" dirty="0" err="1" smtClean="0">
                <a:solidFill>
                  <a:schemeClr val="tx1"/>
                </a:solidFill>
                <a:latin typeface="+mn-lt"/>
                <a:ea typeface="+mn-ea"/>
                <a:cs typeface="+mn-cs"/>
              </a:rPr>
              <a:t>Rebalancer</a:t>
            </a:r>
            <a:r>
              <a:rPr lang="en-US" sz="1300" kern="1200" dirty="0" smtClean="0">
                <a:solidFill>
                  <a:schemeClr val="tx1"/>
                </a:solidFill>
                <a:latin typeface="+mn-lt"/>
                <a:ea typeface="+mn-ea"/>
                <a:cs typeface="+mn-cs"/>
              </a:rPr>
              <a:t>, the redesigned site will contain new graphics that clearly illustrate</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its value.</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&lt;Read Slide&gt;</a:t>
            </a:r>
          </a:p>
        </p:txBody>
      </p:sp>
      <p:sp>
        <p:nvSpPr>
          <p:cNvPr id="4" name="Slide Number Placeholder 3"/>
          <p:cNvSpPr>
            <a:spLocks noGrp="1"/>
          </p:cNvSpPr>
          <p:nvPr>
            <p:ph type="sldNum" sz="quarter" idx="10"/>
          </p:nvPr>
        </p:nvSpPr>
        <p:spPr/>
        <p:txBody>
          <a:bodyPr/>
          <a:lstStyle/>
          <a:p>
            <a:fld id="{AEE5D87A-7D4A-4219-AE4B-28E8FCEBBBF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take a look at the upgrades being made on our Personal Savings Center website for participants....</a:t>
            </a:r>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Standard’s Personal Savings Center website is designed to meet the needs of retirement plan participants. </a:t>
            </a:r>
          </a:p>
          <a:p>
            <a:endParaRPr lang="en-US" dirty="0" smtClean="0"/>
          </a:p>
          <a:p>
            <a:r>
              <a:rPr lang="en-US" dirty="0" smtClean="0"/>
              <a:t>While the site already contains a robust suite of services, surveys of our customers identified ways that it could be made better: </a:t>
            </a:r>
          </a:p>
          <a:p>
            <a:endParaRPr lang="en-US" dirty="0" smtClean="0"/>
          </a:p>
          <a:p>
            <a:pPr lvl="0">
              <a:buFont typeface="Arial" pitchFamily="34" charset="0"/>
              <a:buChar char="•"/>
            </a:pPr>
            <a:r>
              <a:rPr lang="en-US" baseline="0" dirty="0" smtClean="0"/>
              <a:t> M</a:t>
            </a:r>
            <a:r>
              <a:rPr lang="en-US" dirty="0" smtClean="0"/>
              <a:t>oving key data to more prominent locations, </a:t>
            </a:r>
          </a:p>
          <a:p>
            <a:pPr lvl="0">
              <a:buFont typeface="Arial" pitchFamily="34" charset="0"/>
              <a:buChar char="•"/>
            </a:pPr>
            <a:r>
              <a:rPr lang="en-US" baseline="0" dirty="0" smtClean="0"/>
              <a:t> U</a:t>
            </a:r>
            <a:r>
              <a:rPr lang="en-US" dirty="0" smtClean="0"/>
              <a:t>sing more graphics to get important messages across,</a:t>
            </a:r>
          </a:p>
          <a:p>
            <a:pPr lvl="0">
              <a:buFont typeface="Arial" pitchFamily="34" charset="0"/>
              <a:buChar char="•"/>
            </a:pPr>
            <a:r>
              <a:rPr lang="en-US" baseline="0" dirty="0" smtClean="0"/>
              <a:t> M</a:t>
            </a:r>
            <a:r>
              <a:rPr lang="en-US" dirty="0" smtClean="0"/>
              <a:t>aking navigation more efficient and intuitive, and</a:t>
            </a:r>
          </a:p>
          <a:p>
            <a:pPr lvl="0">
              <a:buFont typeface="Arial" pitchFamily="34" charset="0"/>
              <a:buChar char="•"/>
            </a:pPr>
            <a:r>
              <a:rPr lang="en-US" baseline="0" dirty="0" smtClean="0"/>
              <a:t> O</a:t>
            </a:r>
            <a:r>
              <a:rPr lang="en-US" dirty="0" smtClean="0"/>
              <a:t>ffering participants online access to their quarterly account statements.</a:t>
            </a:r>
          </a:p>
          <a:p>
            <a:endParaRPr lang="en-US" dirty="0" smtClean="0"/>
          </a:p>
          <a:p>
            <a:r>
              <a:rPr lang="en-US" dirty="0" smtClean="0"/>
              <a:t>We listened to that feedback as we planned changes to the site, and</a:t>
            </a:r>
            <a:r>
              <a:rPr lang="en-US" baseline="0" dirty="0" smtClean="0"/>
              <a:t> now we’re pleased to share how those ideas are b</a:t>
            </a:r>
            <a:r>
              <a:rPr lang="en-US" dirty="0" smtClean="0"/>
              <a:t>ecoming a reality.</a:t>
            </a:r>
          </a:p>
          <a:p>
            <a:endParaRPr lang="en-US" dirty="0" smtClean="0"/>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page design has evolved in recent years, with new standards in navigation design.</a:t>
            </a:r>
          </a:p>
          <a:p>
            <a:endParaRPr lang="en-US" dirty="0" smtClean="0"/>
          </a:p>
          <a:p>
            <a:r>
              <a:rPr lang="en-US" dirty="0" smtClean="0"/>
              <a:t>We’re using those standards to make navigation in Personal Savings Center more efficient and intuitive. </a:t>
            </a:r>
          </a:p>
          <a:p>
            <a:endParaRPr lang="en-US" dirty="0" smtClean="0"/>
          </a:p>
          <a:p>
            <a:r>
              <a:rPr lang="en-US" dirty="0" smtClean="0"/>
              <a:t>The most frequently used destinations are highlighted in the new navigation bar, making it possible for</a:t>
            </a:r>
            <a:r>
              <a:rPr lang="en-US" baseline="0" dirty="0" smtClean="0"/>
              <a:t> participants </a:t>
            </a:r>
            <a:r>
              <a:rPr lang="en-US" dirty="0" smtClean="0"/>
              <a:t>to more quickly reach the data or transaction they seek.</a:t>
            </a:r>
          </a:p>
          <a:p>
            <a:endParaRPr lang="en-US" dirty="0" smtClean="0"/>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picture is worth a thousand words” is particularly true when the topic is investments or asset allocation. Use of pie charts make complicated concepts such as the importance of diversification, or the reality of being over-weighted in a single fund or asset class, evident at a glance.</a:t>
            </a:r>
          </a:p>
          <a:p>
            <a:endParaRPr lang="en-US" dirty="0" smtClean="0"/>
          </a:p>
          <a:p>
            <a:r>
              <a:rPr lang="en-US" dirty="0" smtClean="0"/>
              <a:t>You’ll also note that there are more graphics used throughout the redesigned site. People have become more dependent on</a:t>
            </a:r>
            <a:r>
              <a:rPr lang="en-US" baseline="0" dirty="0" smtClean="0"/>
              <a:t> visuals </a:t>
            </a:r>
            <a:r>
              <a:rPr lang="en-US" dirty="0" smtClean="0"/>
              <a:t>in recent years</a:t>
            </a:r>
            <a:r>
              <a:rPr lang="en-US" baseline="0" dirty="0" smtClean="0"/>
              <a:t> – we’re now more</a:t>
            </a:r>
            <a:r>
              <a:rPr lang="en-US" dirty="0" smtClean="0"/>
              <a:t> reliant on seeing messages as opposed to reading them. Our intent is to adapt to that change, delivering data and educational information in a way that is compelling to participants.</a:t>
            </a:r>
          </a:p>
          <a:p>
            <a:endParaRPr lang="en-US" dirty="0" smtClean="0"/>
          </a:p>
          <a:p>
            <a:r>
              <a:rPr lang="en-US" dirty="0" smtClean="0"/>
              <a:t>In addition to the use of graphics, participants will soon be able to view their account statements online. </a:t>
            </a:r>
          </a:p>
          <a:p>
            <a:endParaRPr lang="en-US" dirty="0" smtClean="0"/>
          </a:p>
          <a:p>
            <a:r>
              <a:rPr lang="en-US" dirty="0" smtClean="0"/>
              <a:t> </a:t>
            </a:r>
          </a:p>
          <a:p>
            <a:endParaRPr lang="en-US" dirty="0" smtClean="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research revealed the most important information participants are looking to receive when they visit Personal Savings Center.</a:t>
            </a:r>
          </a:p>
          <a:p>
            <a:endParaRPr lang="en-US" dirty="0" smtClean="0"/>
          </a:p>
          <a:p>
            <a:r>
              <a:rPr lang="en-US" smtClean="0"/>
              <a:t>The </a:t>
            </a:r>
            <a:r>
              <a:rPr lang="en-US" dirty="0" smtClean="0"/>
              <a:t>redesign of the site places most of this information in a more prominent location than before. Additional details are generally one click away from this page. </a:t>
            </a:r>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300" dirty="0" smtClean="0"/>
              <a:t>Today, participants can view their balance information in a variety of ways, including source of contribution.</a:t>
            </a:r>
          </a:p>
          <a:p>
            <a:pPr>
              <a:buFont typeface="Arial" pitchFamily="34" charset="0"/>
              <a:buNone/>
            </a:pPr>
            <a:endParaRPr lang="en-US" sz="1300" dirty="0" smtClean="0"/>
          </a:p>
          <a:p>
            <a:pPr>
              <a:buFont typeface="Arial" pitchFamily="34" charset="0"/>
              <a:buNone/>
            </a:pPr>
            <a:r>
              <a:rPr lang="en-US" sz="1300" dirty="0" smtClean="0"/>
              <a:t>With the redesigned site, participants can choose how they want their balance information presented. First, the information displayed in the tables can be sorted by clicking any of the column headers. Participants can also move their mouse over areas of the interactive pie chart to quickly see how their source of contributions is divided.</a:t>
            </a:r>
          </a:p>
          <a:p>
            <a:pPr>
              <a:buFont typeface="Arial" pitchFamily="34" charset="0"/>
              <a:buNone/>
            </a:pPr>
            <a:endParaRPr lang="en-US" sz="1300" dirty="0" smtClean="0"/>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redesigned site</a:t>
            </a:r>
            <a:r>
              <a:rPr lang="en-US" baseline="0" dirty="0" smtClean="0"/>
              <a:t> will contain a new </a:t>
            </a:r>
            <a:r>
              <a:rPr lang="en-US" dirty="0" smtClean="0"/>
              <a:t>chart</a:t>
            </a:r>
            <a:r>
              <a:rPr lang="en-US" baseline="0" dirty="0" smtClean="0"/>
              <a:t> that illustrates a participant’s balance information by investment. </a:t>
            </a:r>
          </a:p>
          <a:p>
            <a:endParaRPr lang="en-US" baseline="0" dirty="0" smtClean="0"/>
          </a:p>
          <a:p>
            <a:r>
              <a:rPr lang="en-US" baseline="0" dirty="0" smtClean="0"/>
              <a:t>Providing alternatives to how participants view their information can make a big difference.</a:t>
            </a:r>
          </a:p>
        </p:txBody>
      </p:sp>
      <p:sp>
        <p:nvSpPr>
          <p:cNvPr id="4" name="Date Placeholder 3"/>
          <p:cNvSpPr>
            <a:spLocks noGrp="1"/>
          </p:cNvSpPr>
          <p:nvPr>
            <p:ph type="dt" idx="10"/>
          </p:nvPr>
        </p:nvSpPr>
        <p:spPr/>
        <p:txBody>
          <a:bodyPr/>
          <a:lstStyle/>
          <a:p>
            <a:fld id="{675F7247-3AB1-2E46-ACCF-C866DF5EE5D2}" type="datetime4">
              <a:rPr lang="en-US" smtClean="0"/>
              <a:pPr/>
              <a:t>May 14, 2012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Picture Placeholder 27"/>
          <p:cNvSpPr>
            <a:spLocks noGrp="1"/>
          </p:cNvSpPr>
          <p:nvPr>
            <p:ph type="pic" sz="quarter" idx="14"/>
          </p:nvPr>
        </p:nvSpPr>
        <p:spPr>
          <a:xfrm>
            <a:off x="0" y="0"/>
            <a:ext cx="9144000" cy="6858000"/>
          </a:xfrm>
          <a:prstGeom prst="rect">
            <a:avLst/>
          </a:prstGeom>
        </p:spPr>
        <p:txBody>
          <a:bodyPr vert="horz"/>
          <a:lstStyle/>
          <a:p>
            <a:endParaRPr lang="en-US" dirty="0"/>
          </a:p>
        </p:txBody>
      </p:sp>
      <p:sp>
        <p:nvSpPr>
          <p:cNvPr id="2" name="Title 1"/>
          <p:cNvSpPr>
            <a:spLocks noGrp="1"/>
          </p:cNvSpPr>
          <p:nvPr>
            <p:ph type="ctrTitle"/>
          </p:nvPr>
        </p:nvSpPr>
        <p:spPr>
          <a:xfrm>
            <a:off x="304800" y="5486400"/>
            <a:ext cx="6477000" cy="533400"/>
          </a:xfrm>
          <a:prstGeom prst="rect">
            <a:avLst/>
          </a:prstGeom>
        </p:spPr>
        <p:txBody>
          <a:bodyPr>
            <a:noAutofit/>
          </a:bodyPr>
          <a:lstStyle>
            <a:lvl1pPr algn="l">
              <a:defRPr sz="2800" b="1" i="0">
                <a:solidFill>
                  <a:srgbClr val="125DAB"/>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5" hasCustomPrompt="1"/>
          </p:nvPr>
        </p:nvSpPr>
        <p:spPr>
          <a:xfrm>
            <a:off x="304800" y="6324600"/>
            <a:ext cx="6553200" cy="381000"/>
          </a:xfrm>
          <a:prstGeom prst="rect">
            <a:avLst/>
          </a:prstGeom>
        </p:spPr>
        <p:txBody>
          <a:bodyPr vert="horz" anchor="b"/>
          <a:lstStyle>
            <a:lvl1pPr>
              <a:buNone/>
              <a:defRPr sz="1600" baseline="0">
                <a:latin typeface="Arial"/>
                <a:cs typeface="Arial"/>
              </a:defRPr>
            </a:lvl1pPr>
          </a:lstStyle>
          <a:p>
            <a:pPr lvl="0"/>
            <a:r>
              <a:rPr lang="en-US" dirty="0" smtClean="0"/>
              <a:t>Click to edit Subtitle</a:t>
            </a:r>
            <a:endParaRPr lang="en-US" dirty="0"/>
          </a:p>
        </p:txBody>
      </p:sp>
      <p:sp>
        <p:nvSpPr>
          <p:cNvPr id="7" name="Date Placeholder 3"/>
          <p:cNvSpPr>
            <a:spLocks noGrp="1"/>
          </p:cNvSpPr>
          <p:nvPr>
            <p:ph type="dt" sz="half" idx="2"/>
          </p:nvPr>
        </p:nvSpPr>
        <p:spPr>
          <a:xfrm>
            <a:off x="304800" y="51816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DE50B172-EE3D-47E3-8992-99D94614904E}" type="datetime4">
              <a:rPr lang="en-US" smtClean="0"/>
              <a:pPr/>
              <a:t>May 14, 2012</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dirty="0" smtClean="0"/>
              <a:t>Click to edit Master text styles</a:t>
            </a:r>
          </a:p>
          <a:p>
            <a:pPr lvl="1"/>
            <a:r>
              <a:rPr lang="en-US" dirty="0" smtClean="0"/>
              <a:t>Level 2</a:t>
            </a:r>
          </a:p>
          <a:p>
            <a:pPr lvl="2"/>
            <a:r>
              <a:rPr lang="en-US" dirty="0" smtClean="0"/>
              <a:t>Level 3</a:t>
            </a:r>
          </a:p>
        </p:txBody>
      </p:sp>
      <p:sp>
        <p:nvSpPr>
          <p:cNvPr id="12"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smtClean="0"/>
              <a:t>Company Confidential</a:t>
            </a:r>
            <a:endParaRPr lang="en-US" dirty="0"/>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FEFEA487-FE9D-43F6-A666-CF2BD01FDCAD}" type="datetime4">
              <a:rPr lang="en-US" smtClean="0"/>
              <a:pPr/>
              <a:t>May 14, 2012</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dirty="0" smtClean="0"/>
              <a:t>Click to edit Master text styles</a:t>
            </a:r>
          </a:p>
          <a:p>
            <a:pPr lvl="1"/>
            <a:r>
              <a:rPr lang="en-US" dirty="0" smtClean="0"/>
              <a:t>Level 2</a:t>
            </a:r>
          </a:p>
          <a:p>
            <a:pPr lvl="2"/>
            <a:r>
              <a:rPr lang="en-US" dirty="0" smtClean="0"/>
              <a:t>Level 3</a:t>
            </a:r>
          </a:p>
        </p:txBody>
      </p:sp>
      <p:sp>
        <p:nvSpPr>
          <p:cNvPr id="4"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6"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smtClean="0"/>
              <a:t>Company Confidential</a:t>
            </a:r>
            <a:endParaRPr lang="en-US" dirty="0"/>
          </a:p>
        </p:txBody>
      </p:sp>
      <p:sp>
        <p:nvSpPr>
          <p:cNvPr id="7"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65279231-ED0E-4A25-A6A0-46237F179AFD}" type="datetime4">
              <a:rPr lang="en-US" smtClean="0"/>
              <a:pPr/>
              <a:t>May 14, 2012</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Side Graphi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4876800" cy="46482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dirty="0" smtClean="0"/>
              <a:t>Click to edit Master text styles</a:t>
            </a:r>
          </a:p>
          <a:p>
            <a:pPr lvl="1"/>
            <a:r>
              <a:rPr lang="en-US" dirty="0" smtClean="0"/>
              <a:t>Level 2</a:t>
            </a:r>
          </a:p>
          <a:p>
            <a:pPr lvl="2"/>
            <a:r>
              <a:rPr lang="en-US" dirty="0" smtClean="0"/>
              <a:t>Level 3</a:t>
            </a:r>
          </a:p>
        </p:txBody>
      </p:sp>
      <p:sp>
        <p:nvSpPr>
          <p:cNvPr id="12" name="Title 1"/>
          <p:cNvSpPr>
            <a:spLocks noGrp="1"/>
          </p:cNvSpPr>
          <p:nvPr>
            <p:ph type="ctrTitle"/>
          </p:nvPr>
        </p:nvSpPr>
        <p:spPr>
          <a:xfrm>
            <a:off x="685800" y="228600"/>
            <a:ext cx="4876800" cy="533400"/>
          </a:xfrm>
          <a:prstGeom prst="rect">
            <a:avLst/>
          </a:prstGeom>
        </p:spPr>
        <p:txBody>
          <a:bodyPr>
            <a:noAutofit/>
          </a:bodyPr>
          <a:lstStyle>
            <a:lvl1pPr algn="l">
              <a:defRPr sz="3200" b="1" i="0">
                <a:solidFill>
                  <a:srgbClr val="125DAB"/>
                </a:solidFill>
                <a:latin typeface="Arial"/>
                <a:cs typeface="Arial"/>
              </a:defRPr>
            </a:lvl1pPr>
          </a:lstStyle>
          <a:p>
            <a:r>
              <a:rPr lang="en-US" dirty="0" smtClean="0"/>
              <a:t>Click to edit Master title</a:t>
            </a:r>
            <a:endParaRPr lang="en-US" dirty="0"/>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smtClean="0"/>
              <a:t>Company Confidential</a:t>
            </a:r>
            <a:endParaRPr lang="en-US" dirty="0"/>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BFBAC957-AD23-47A5-AABF-DBDC7AF47552}" type="datetime4">
              <a:rPr lang="en-US" smtClean="0"/>
              <a:pPr/>
              <a:t>May 14, 2012</a:t>
            </a:fld>
            <a:endParaRPr lang="en-US" dirty="0"/>
          </a:p>
        </p:txBody>
      </p:sp>
      <p:sp>
        <p:nvSpPr>
          <p:cNvPr id="11" name="Picture Placeholder 10"/>
          <p:cNvSpPr>
            <a:spLocks noGrp="1"/>
          </p:cNvSpPr>
          <p:nvPr>
            <p:ph type="pic" sz="quarter" idx="13"/>
          </p:nvPr>
        </p:nvSpPr>
        <p:spPr>
          <a:xfrm>
            <a:off x="5882335" y="0"/>
            <a:ext cx="3261665" cy="6858000"/>
          </a:xfrm>
          <a:prstGeom prst="rect">
            <a:avLst/>
          </a:prstGeom>
        </p:spPr>
        <p:txBody>
          <a:bodyPr vert="horz"/>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28" name="Picture Placeholder 27"/>
          <p:cNvSpPr>
            <a:spLocks noGrp="1"/>
          </p:cNvSpPr>
          <p:nvPr>
            <p:ph type="pic" sz="quarter" idx="14"/>
          </p:nvPr>
        </p:nvSpPr>
        <p:spPr>
          <a:xfrm>
            <a:off x="0" y="0"/>
            <a:ext cx="9144000" cy="6858000"/>
          </a:xfrm>
          <a:prstGeom prst="rect">
            <a:avLst/>
          </a:prstGeom>
        </p:spPr>
        <p:txBody>
          <a:bodyPr vert="horz"/>
          <a:lstStyle/>
          <a:p>
            <a:endParaRPr lang="en-US" dirty="0"/>
          </a:p>
        </p:txBody>
      </p:sp>
      <p:sp>
        <p:nvSpPr>
          <p:cNvPr id="29" name="Title 1"/>
          <p:cNvSpPr>
            <a:spLocks noGrp="1"/>
          </p:cNvSpPr>
          <p:nvPr>
            <p:ph type="ctrTitle"/>
          </p:nvPr>
        </p:nvSpPr>
        <p:spPr>
          <a:xfrm>
            <a:off x="304800" y="5791200"/>
            <a:ext cx="6477000" cy="533400"/>
          </a:xfrm>
          <a:prstGeom prst="rect">
            <a:avLst/>
          </a:prstGeom>
        </p:spPr>
        <p:txBody>
          <a:bodyPr>
            <a:noAutofit/>
          </a:bodyPr>
          <a:lstStyle>
            <a:lvl1pPr algn="l">
              <a:defRPr sz="3000" b="1" i="0">
                <a:solidFill>
                  <a:srgbClr val="125DAB"/>
                </a:solidFill>
                <a:latin typeface="Arial"/>
                <a:cs typeface="Aria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without Im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362200"/>
            <a:ext cx="8153400" cy="533400"/>
          </a:xfrm>
          <a:prstGeom prst="rect">
            <a:avLst/>
          </a:prstGeom>
        </p:spPr>
        <p:txBody>
          <a:bodyPr>
            <a:noAutofit/>
          </a:bodyPr>
          <a:lstStyle>
            <a:lvl1pPr algn="l">
              <a:defRPr sz="3000" b="1" i="0">
                <a:solidFill>
                  <a:srgbClr val="125DAB"/>
                </a:solidFill>
                <a:latin typeface="Arial"/>
                <a:cs typeface="Aria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8"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smtClean="0"/>
              <a:t>Company Confidential</a:t>
            </a:r>
            <a:endParaRPr lang="en-US" dirty="0"/>
          </a:p>
        </p:txBody>
      </p:sp>
      <p:sp>
        <p:nvSpPr>
          <p:cNvPr id="9"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F0398A64-C0C9-4323-A77B-430BE60FE37E}" type="datetime4">
              <a:rPr lang="en-US" smtClean="0"/>
              <a:pPr/>
              <a:t>May 14, 2012</a:t>
            </a:fld>
            <a:endParaRPr lang="en-US" dirty="0"/>
          </a:p>
        </p:txBody>
      </p:sp>
      <p:sp>
        <p:nvSpPr>
          <p:cNvPr id="11" name="Content Placeholder 2"/>
          <p:cNvSpPr>
            <a:spLocks noGrp="1"/>
          </p:cNvSpPr>
          <p:nvPr>
            <p:ph idx="1"/>
          </p:nvPr>
        </p:nvSpPr>
        <p:spPr>
          <a:xfrm>
            <a:off x="685800" y="3048000"/>
            <a:ext cx="8153400" cy="2286000"/>
          </a:xfrm>
          <a:prstGeom prst="rect">
            <a:avLst/>
          </a:prstGeom>
        </p:spPr>
        <p:txBody>
          <a:bodyPr/>
          <a:lstStyle>
            <a:lvl1pPr marL="233363" indent="-233363">
              <a:lnSpc>
                <a:spcPct val="100000"/>
              </a:lnSpc>
              <a:spcAft>
                <a:spcPts val="300"/>
              </a:spcAft>
              <a:buFont typeface="Arial" pitchFamily="34" charset="0"/>
              <a:buChar char="•"/>
              <a:defRPr sz="2200">
                <a:solidFill>
                  <a:srgbClr val="125DAB"/>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125DAB"/>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125DAB"/>
                </a:solidFill>
                <a:latin typeface="Arial" pitchFamily="34" charset="0"/>
                <a:cs typeface="Arial" pitchFamily="34" charset="0"/>
              </a:defRPr>
            </a:lvl3pPr>
          </a:lstStyle>
          <a:p>
            <a:pPr lvl="0"/>
            <a:r>
              <a:rPr lang="en-US" dirty="0" smtClean="0"/>
              <a:t>Click to edit Master text styles</a:t>
            </a:r>
          </a:p>
          <a:p>
            <a:pPr lvl="1"/>
            <a:r>
              <a:rPr lang="en-US" dirty="0" smtClean="0"/>
              <a:t>Level 2</a:t>
            </a:r>
          </a:p>
          <a:p>
            <a:pPr lvl="2"/>
            <a:r>
              <a:rPr lang="en-US" dirty="0" smtClean="0"/>
              <a:t>Level 3 </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C Closing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4"/>
          <p:cNvSpPr txBox="1">
            <a:spLocks/>
          </p:cNvSpPr>
          <p:nvPr userDrawn="1"/>
        </p:nvSpPr>
        <p:spPr>
          <a:xfrm>
            <a:off x="384048" y="6501384"/>
            <a:ext cx="2895600" cy="356616"/>
          </a:xfrm>
          <a:prstGeom prst="rect">
            <a:avLst/>
          </a:prstGeom>
        </p:spPr>
        <p:txBody>
          <a:bodyPr anchor="t"/>
          <a:lstStyle>
            <a:lvl1pPr algn="l">
              <a:defRPr sz="110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2010 Standard Insurance Company</a:t>
            </a:r>
            <a:endParaRPr kumimoji="0" lang="en-US" sz="11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5" r:id="rId4"/>
    <p:sldLayoutId id="2147483662" r:id="rId5"/>
    <p:sldLayoutId id="2147483664" r:id="rId6"/>
    <p:sldLayoutId id="2147483663" r:id="rId7"/>
    <p:sldLayoutId id="2147483667" r:id="rId8"/>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n-on-pier.jpg" descr="/Users/blloyd/Desktop/PPT Templates/Images/Man-on-pier.jpg"/>
          <p:cNvPicPr>
            <a:picLocks noGrp="1" noChangeAspect="1"/>
          </p:cNvPicPr>
          <p:nvPr>
            <p:ph type="pic" sz="quarter" idx="14"/>
          </p:nvPr>
        </p:nvPicPr>
        <p:blipFill>
          <a:blip r:embed="rId3" cstate="print"/>
          <a:stretch>
            <a:fillRect/>
          </a:stretch>
        </p:blipFill>
        <p:spPr>
          <a:xfrm>
            <a:off x="0" y="0"/>
            <a:ext cx="9144000" cy="6858000"/>
          </a:xfrm>
        </p:spPr>
      </p:pic>
      <p:sp>
        <p:nvSpPr>
          <p:cNvPr id="13" name="Title 12"/>
          <p:cNvSpPr>
            <a:spLocks noGrp="1"/>
          </p:cNvSpPr>
          <p:nvPr>
            <p:ph type="ctrTitle"/>
          </p:nvPr>
        </p:nvSpPr>
        <p:spPr>
          <a:xfrm>
            <a:off x="304800" y="5486400"/>
            <a:ext cx="6934200" cy="914400"/>
          </a:xfrm>
        </p:spPr>
        <p:txBody>
          <a:bodyPr/>
          <a:lstStyle/>
          <a:p>
            <a:r>
              <a:rPr lang="en-US" dirty="0" smtClean="0"/>
              <a:t>Online Tools</a:t>
            </a:r>
            <a:br>
              <a:rPr lang="en-US" dirty="0" smtClean="0"/>
            </a:br>
            <a:r>
              <a:rPr lang="en-US" sz="2000" b="0" i="1" dirty="0" smtClean="0"/>
              <a:t>We make it easy for plan sponsors and participants</a:t>
            </a:r>
            <a:endParaRPr lang="en-US" sz="2000" b="0" i="1" dirty="0"/>
          </a:p>
        </p:txBody>
      </p:sp>
      <p:sp>
        <p:nvSpPr>
          <p:cNvPr id="20" name="Date Placeholder 19"/>
          <p:cNvSpPr>
            <a:spLocks noGrp="1"/>
          </p:cNvSpPr>
          <p:nvPr>
            <p:ph type="dt" sz="half" idx="2"/>
          </p:nvPr>
        </p:nvSpPr>
        <p:spPr/>
        <p:txBody>
          <a:bodyPr/>
          <a:lstStyle/>
          <a:p>
            <a:fld id="{029052E8-56A4-45CF-B75E-405A26FCC3F3}" type="datetime4">
              <a:rPr lang="en-US" smtClean="0"/>
              <a:pPr/>
              <a:t>May 14, 2012</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its.jpg"/>
          <p:cNvPicPr>
            <a:picLocks noGrp="1" noChangeAspect="1"/>
          </p:cNvPicPr>
          <p:nvPr>
            <p:ph idx="1"/>
          </p:nvPr>
        </p:nvPicPr>
        <p:blipFill>
          <a:blip r:embed="rId3" cstate="print"/>
          <a:stretch>
            <a:fillRect/>
          </a:stretch>
        </p:blipFill>
        <p:spPr>
          <a:xfrm>
            <a:off x="4193870" y="1371600"/>
            <a:ext cx="4340530" cy="4191000"/>
          </a:xfrm>
          <a:prstGeom prst="rect">
            <a:avLst/>
          </a:prstGeom>
          <a:ln w="3175">
            <a:solidFill>
              <a:schemeClr val="bg1">
                <a:lumMod val="95000"/>
              </a:schemeClr>
            </a:solidFill>
          </a:ln>
          <a:effectLst>
            <a:outerShdw blurRad="190500" algn="tl" rotWithShape="0">
              <a:srgbClr val="000000">
                <a:alpha val="70000"/>
              </a:srgbClr>
            </a:outerShdw>
          </a:effectLst>
        </p:spPr>
      </p:pic>
      <p:sp>
        <p:nvSpPr>
          <p:cNvPr id="3" name="Title 2"/>
          <p:cNvSpPr>
            <a:spLocks noGrp="1"/>
          </p:cNvSpPr>
          <p:nvPr>
            <p:ph type="ctrTitle"/>
          </p:nvPr>
        </p:nvSpPr>
        <p:spPr/>
        <p:txBody>
          <a:bodyPr/>
          <a:lstStyle/>
          <a:p>
            <a:r>
              <a:rPr lang="en-US" dirty="0" smtClean="0"/>
              <a:t>See My Balance By Units Owned</a:t>
            </a:r>
            <a:endParaRPr lang="en-US" dirty="0"/>
          </a:p>
        </p:txBody>
      </p:sp>
      <p:sp>
        <p:nvSpPr>
          <p:cNvPr id="4" name="Slide Number Placeholder 3"/>
          <p:cNvSpPr>
            <a:spLocks noGrp="1"/>
          </p:cNvSpPr>
          <p:nvPr>
            <p:ph type="sldNum" sz="quarter" idx="12"/>
          </p:nvPr>
        </p:nvSpPr>
        <p:spPr/>
        <p:txBody>
          <a:bodyPr/>
          <a:lstStyle/>
          <a:p>
            <a:fld id="{5792E9F5-DAE1-4F6B-A171-BA94FE21EF1C}" type="slidenum">
              <a:rPr lang="en-US" smtClean="0"/>
              <a:pPr/>
              <a:t>10</a:t>
            </a:fld>
            <a:endParaRPr lang="en-US" dirty="0"/>
          </a:p>
        </p:txBody>
      </p:sp>
      <p:sp>
        <p:nvSpPr>
          <p:cNvPr id="5" name="Date Placeholder 4"/>
          <p:cNvSpPr>
            <a:spLocks noGrp="1"/>
          </p:cNvSpPr>
          <p:nvPr>
            <p:ph type="dt" sz="half" idx="2"/>
          </p:nvPr>
        </p:nvSpPr>
        <p:spPr/>
        <p:txBody>
          <a:bodyPr/>
          <a:lstStyle/>
          <a:p>
            <a:fld id="{FEFEA487-FE9D-43F6-A666-CF2BD01FDCAD}" type="datetime4">
              <a:rPr lang="en-US" smtClean="0"/>
              <a:pPr/>
              <a:t>May 14, 2012</a:t>
            </a:fld>
            <a:endParaRPr lang="en-US" dirty="0"/>
          </a:p>
        </p:txBody>
      </p:sp>
      <p:sp>
        <p:nvSpPr>
          <p:cNvPr id="7" name="TextBox 6"/>
          <p:cNvSpPr txBox="1"/>
          <p:nvPr/>
        </p:nvSpPr>
        <p:spPr>
          <a:xfrm>
            <a:off x="381000" y="2057400"/>
            <a:ext cx="3886200" cy="1477328"/>
          </a:xfrm>
          <a:prstGeom prst="rect">
            <a:avLst/>
          </a:prstGeom>
          <a:noFill/>
        </p:spPr>
        <p:txBody>
          <a:bodyPr wrap="square" rtlCol="0">
            <a:spAutoFit/>
          </a:bodyPr>
          <a:lstStyle/>
          <a:p>
            <a:pPr>
              <a:buFont typeface="Arial" pitchFamily="34" charset="0"/>
              <a:buChar char="•"/>
            </a:pPr>
            <a:r>
              <a:rPr lang="en-US" sz="2200" dirty="0" smtClean="0"/>
              <a:t> Details By Units/Shares </a:t>
            </a:r>
          </a:p>
          <a:p>
            <a:r>
              <a:rPr lang="en-US" sz="2200" dirty="0" smtClean="0"/>
              <a:t>  Owned</a:t>
            </a:r>
          </a:p>
          <a:p>
            <a:pPr>
              <a:buFont typeface="Arial" pitchFamily="34" charset="0"/>
              <a:buChar char="•"/>
            </a:pPr>
            <a:endParaRPr lang="en-US" sz="2400" dirty="0" smtClean="0"/>
          </a:p>
          <a:p>
            <a:pPr>
              <a:buFont typeface="Arial" pitchFamily="34" charset="0"/>
              <a:buChar char="•"/>
            </a:pPr>
            <a:r>
              <a:rPr lang="en-US" sz="2200" dirty="0" smtClean="0"/>
              <a:t> Sortable Columns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3657600" cy="4343400"/>
          </a:xfrm>
        </p:spPr>
        <p:txBody>
          <a:bodyPr/>
          <a:lstStyle/>
          <a:p>
            <a:pPr marL="225425" indent="-225425">
              <a:spcBef>
                <a:spcPts val="0"/>
              </a:spcBef>
              <a:spcAft>
                <a:spcPts val="1200"/>
              </a:spcAft>
            </a:pPr>
            <a:r>
              <a:rPr lang="en-US" dirty="0" smtClean="0">
                <a:solidFill>
                  <a:schemeClr val="tx1"/>
                </a:solidFill>
                <a:latin typeface="Arial"/>
                <a:cs typeface="Arial"/>
              </a:rPr>
              <a:t>Change Investment Mix</a:t>
            </a:r>
          </a:p>
          <a:p>
            <a:pPr marL="682625" lvl="1" indent="-225425">
              <a:spcBef>
                <a:spcPts val="0"/>
              </a:spcBef>
              <a:spcAft>
                <a:spcPts val="1200"/>
              </a:spcAft>
            </a:pPr>
            <a:r>
              <a:rPr lang="en-US" dirty="0" smtClean="0">
                <a:solidFill>
                  <a:schemeClr val="tx1"/>
                </a:solidFill>
                <a:latin typeface="Arial"/>
                <a:cs typeface="Arial"/>
              </a:rPr>
              <a:t>Current Balance Only</a:t>
            </a:r>
          </a:p>
          <a:p>
            <a:pPr marL="682625" lvl="1" indent="-225425">
              <a:spcBef>
                <a:spcPts val="0"/>
              </a:spcBef>
              <a:spcAft>
                <a:spcPts val="1200"/>
              </a:spcAft>
            </a:pPr>
            <a:r>
              <a:rPr lang="en-US" dirty="0" smtClean="0">
                <a:solidFill>
                  <a:schemeClr val="tx1"/>
                </a:solidFill>
                <a:latin typeface="Arial"/>
                <a:cs typeface="Arial"/>
              </a:rPr>
              <a:t>Future Contributions Only</a:t>
            </a:r>
          </a:p>
          <a:p>
            <a:pPr marL="682625" lvl="1" indent="-225425">
              <a:spcBef>
                <a:spcPts val="0"/>
              </a:spcBef>
              <a:spcAft>
                <a:spcPts val="1200"/>
              </a:spcAft>
            </a:pPr>
            <a:r>
              <a:rPr lang="en-US" dirty="0" smtClean="0">
                <a:solidFill>
                  <a:schemeClr val="tx1"/>
                </a:solidFill>
                <a:latin typeface="Arial"/>
                <a:cs typeface="Arial"/>
              </a:rPr>
              <a:t>Or Both</a:t>
            </a:r>
          </a:p>
          <a:p>
            <a:pPr marL="225425" indent="-225425">
              <a:spcBef>
                <a:spcPts val="0"/>
              </a:spcBef>
              <a:spcAft>
                <a:spcPts val="1200"/>
              </a:spcAft>
            </a:pPr>
            <a:r>
              <a:rPr lang="en-US" dirty="0" smtClean="0">
                <a:solidFill>
                  <a:schemeClr val="tx1"/>
                </a:solidFill>
                <a:latin typeface="Arial"/>
                <a:cs typeface="Arial"/>
              </a:rPr>
              <a:t>Portfolio Descriptions </a:t>
            </a:r>
            <a:br>
              <a:rPr lang="en-US" dirty="0" smtClean="0">
                <a:solidFill>
                  <a:schemeClr val="tx1"/>
                </a:solidFill>
                <a:latin typeface="Arial"/>
                <a:cs typeface="Arial"/>
              </a:rPr>
            </a:br>
            <a:r>
              <a:rPr lang="en-US" dirty="0" smtClean="0">
                <a:solidFill>
                  <a:schemeClr val="tx1"/>
                </a:solidFill>
                <a:latin typeface="Arial"/>
                <a:cs typeface="Arial"/>
              </a:rPr>
              <a:t> </a:t>
            </a:r>
            <a:r>
              <a:rPr lang="en-US" sz="1800" dirty="0" smtClean="0">
                <a:solidFill>
                  <a:schemeClr val="tx1"/>
                </a:solidFill>
                <a:latin typeface="Arial"/>
                <a:cs typeface="Arial"/>
              </a:rPr>
              <a:t>(Where Applicable)</a:t>
            </a:r>
          </a:p>
        </p:txBody>
      </p:sp>
      <p:sp>
        <p:nvSpPr>
          <p:cNvPr id="3" name="Title 2"/>
          <p:cNvSpPr>
            <a:spLocks noGrp="1"/>
          </p:cNvSpPr>
          <p:nvPr>
            <p:ph type="ctrTitle"/>
          </p:nvPr>
        </p:nvSpPr>
        <p:spPr>
          <a:xfrm>
            <a:off x="685800" y="228600"/>
            <a:ext cx="8305800" cy="533400"/>
          </a:xfrm>
        </p:spPr>
        <p:txBody>
          <a:bodyPr/>
          <a:lstStyle/>
          <a:p>
            <a:r>
              <a:rPr lang="en-US" dirty="0" smtClean="0"/>
              <a:t>Simple Steps To Manage My Investments</a:t>
            </a:r>
            <a:endParaRPr lang="en-US" dirty="0"/>
          </a:p>
        </p:txBody>
      </p:sp>
      <p:sp>
        <p:nvSpPr>
          <p:cNvPr id="6" name="Date Placeholder 5"/>
          <p:cNvSpPr>
            <a:spLocks noGrp="1"/>
          </p:cNvSpPr>
          <p:nvPr>
            <p:ph type="dt" sz="half" idx="2"/>
          </p:nvPr>
        </p:nvSpPr>
        <p:spPr/>
        <p:txBody>
          <a:bodyPr/>
          <a:lstStyle/>
          <a:p>
            <a:fld id="{2A9A4184-03E6-455C-8ECE-4D48E2EF29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4038600" y="1264537"/>
            <a:ext cx="4530332" cy="4374263"/>
          </a:xfrm>
          <a:prstGeom prst="rect">
            <a:avLst/>
          </a:prstGeom>
          <a:effectLst>
            <a:glow rad="101600">
              <a:schemeClr val="bg1">
                <a:lumMod val="65000"/>
                <a:alpha val="60000"/>
              </a:schemeClr>
            </a:glow>
          </a:effectLst>
        </p:spPr>
      </p:pic>
      <p:sp>
        <p:nvSpPr>
          <p:cNvPr id="8" name="Slide Number Placeholder 7"/>
          <p:cNvSpPr>
            <a:spLocks noGrp="1"/>
          </p:cNvSpPr>
          <p:nvPr>
            <p:ph type="sldNum" sz="quarter" idx="12"/>
          </p:nvPr>
        </p:nvSpPr>
        <p:spPr/>
        <p:txBody>
          <a:bodyPr/>
          <a:lstStyle/>
          <a:p>
            <a:fld id="{5792E9F5-DAE1-4F6B-A171-BA94FE21EF1C}" type="slidenum">
              <a:rPr lang="en-US" smtClean="0"/>
              <a:pPr/>
              <a:t>11</a:t>
            </a:fld>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4343400"/>
          </a:xfrm>
        </p:spPr>
        <p:txBody>
          <a:bodyPr/>
          <a:lstStyle/>
          <a:p>
            <a:pPr marL="225425" indent="-225425">
              <a:spcBef>
                <a:spcPts val="0"/>
              </a:spcBef>
              <a:spcAft>
                <a:spcPts val="1200"/>
              </a:spcAft>
            </a:pPr>
            <a:r>
              <a:rPr lang="en-US" dirty="0" smtClean="0">
                <a:solidFill>
                  <a:schemeClr val="tx1"/>
                </a:solidFill>
                <a:latin typeface="Arial"/>
                <a:cs typeface="Arial"/>
              </a:rPr>
              <a:t>Transfer One Fund To Another</a:t>
            </a:r>
          </a:p>
          <a:p>
            <a:pPr marL="225425" indent="-225425">
              <a:spcBef>
                <a:spcPts val="0"/>
              </a:spcBef>
              <a:spcAft>
                <a:spcPts val="1200"/>
              </a:spcAft>
            </a:pPr>
            <a:r>
              <a:rPr lang="en-US" dirty="0" smtClean="0">
                <a:solidFill>
                  <a:schemeClr val="tx1"/>
                </a:solidFill>
                <a:latin typeface="Arial"/>
                <a:cs typeface="Arial"/>
              </a:rPr>
              <a:t>Easy, Step-by-Step Process</a:t>
            </a:r>
          </a:p>
          <a:p>
            <a:pPr marL="225425" indent="-225425">
              <a:spcBef>
                <a:spcPts val="0"/>
              </a:spcBef>
              <a:spcAft>
                <a:spcPts val="600"/>
              </a:spcAft>
            </a:pPr>
            <a:endParaRPr lang="en-US" sz="1400" dirty="0" smtClean="0">
              <a:solidFill>
                <a:schemeClr val="tx1"/>
              </a:solidFill>
              <a:latin typeface="Arial"/>
              <a:cs typeface="Arial"/>
            </a:endParaRPr>
          </a:p>
          <a:p>
            <a:pPr marL="0" indent="0">
              <a:spcBef>
                <a:spcPts val="1800"/>
              </a:spcBef>
              <a:spcAft>
                <a:spcPts val="0"/>
              </a:spcAft>
              <a:buNone/>
            </a:pPr>
            <a:endParaRPr lang="en-US" sz="2000" b="1" dirty="0" smtClean="0">
              <a:solidFill>
                <a:schemeClr val="tx1"/>
              </a:solidFill>
              <a:latin typeface="Arial"/>
              <a:cs typeface="Arial"/>
            </a:endParaRPr>
          </a:p>
        </p:txBody>
      </p:sp>
      <p:sp>
        <p:nvSpPr>
          <p:cNvPr id="3" name="Title 2"/>
          <p:cNvSpPr>
            <a:spLocks noGrp="1"/>
          </p:cNvSpPr>
          <p:nvPr>
            <p:ph type="ctrTitle"/>
          </p:nvPr>
        </p:nvSpPr>
        <p:spPr>
          <a:xfrm>
            <a:off x="685800" y="228600"/>
            <a:ext cx="8305800" cy="533400"/>
          </a:xfrm>
        </p:spPr>
        <p:txBody>
          <a:bodyPr/>
          <a:lstStyle/>
          <a:p>
            <a:r>
              <a:rPr lang="en-US" dirty="0" smtClean="0"/>
              <a:t>Simple Steps To Manage My Investments</a:t>
            </a:r>
            <a:endParaRPr lang="en-US" dirty="0"/>
          </a:p>
        </p:txBody>
      </p:sp>
      <p:sp>
        <p:nvSpPr>
          <p:cNvPr id="6" name="Date Placeholder 5"/>
          <p:cNvSpPr>
            <a:spLocks noGrp="1"/>
          </p:cNvSpPr>
          <p:nvPr>
            <p:ph type="dt" sz="half" idx="2"/>
          </p:nvPr>
        </p:nvSpPr>
        <p:spPr/>
        <p:txBody>
          <a:bodyPr/>
          <a:lstStyle/>
          <a:p>
            <a:fld id="{2A9A4184-03E6-455C-8ECE-4D48E2EF29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762000" y="2237735"/>
            <a:ext cx="3601330" cy="3477265"/>
          </a:xfrm>
          <a:prstGeom prst="rect">
            <a:avLst/>
          </a:prstGeom>
          <a:effectLst>
            <a:glow rad="101600">
              <a:schemeClr val="bg1">
                <a:lumMod val="65000"/>
                <a:alpha val="60000"/>
              </a:schemeClr>
            </a:glow>
          </a:effectLst>
        </p:spPr>
      </p:pic>
      <p:sp>
        <p:nvSpPr>
          <p:cNvPr id="8" name="Slide Number Placeholder 7"/>
          <p:cNvSpPr>
            <a:spLocks noGrp="1"/>
          </p:cNvSpPr>
          <p:nvPr>
            <p:ph type="sldNum" sz="quarter" idx="12"/>
          </p:nvPr>
        </p:nvSpPr>
        <p:spPr/>
        <p:txBody>
          <a:bodyPr/>
          <a:lstStyle/>
          <a:p>
            <a:fld id="{5792E9F5-DAE1-4F6B-A171-BA94FE21EF1C}" type="slidenum">
              <a:rPr lang="en-US" smtClean="0"/>
              <a:pPr/>
              <a:t>12</a:t>
            </a:fld>
            <a:endParaRPr lang="en-US" dirty="0"/>
          </a:p>
        </p:txBody>
      </p:sp>
      <p:pic>
        <p:nvPicPr>
          <p:cNvPr id="7" name="Picture 6" descr="rpa_access.jpg"/>
          <p:cNvPicPr>
            <a:picLocks noChangeAspect="1"/>
          </p:cNvPicPr>
          <p:nvPr/>
        </p:nvPicPr>
        <p:blipFill>
          <a:blip r:embed="rId4" cstate="print"/>
          <a:stretch>
            <a:fillRect/>
          </a:stretch>
        </p:blipFill>
        <p:spPr>
          <a:xfrm>
            <a:off x="4724400" y="2237735"/>
            <a:ext cx="3601329" cy="3477265"/>
          </a:xfrm>
          <a:prstGeom prst="rect">
            <a:avLst/>
          </a:prstGeom>
          <a:effectLst>
            <a:glow rad="101600">
              <a:schemeClr val="bg1">
                <a:lumMod val="65000"/>
                <a:alpha val="60000"/>
              </a:schemeClr>
            </a:glo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3048000" cy="4343400"/>
          </a:xfrm>
        </p:spPr>
        <p:txBody>
          <a:bodyPr/>
          <a:lstStyle/>
          <a:p>
            <a:pPr marL="225425" indent="-225425">
              <a:spcBef>
                <a:spcPts val="0"/>
              </a:spcBef>
              <a:spcAft>
                <a:spcPts val="1200"/>
              </a:spcAft>
            </a:pPr>
            <a:r>
              <a:rPr lang="en-US" dirty="0" smtClean="0">
                <a:solidFill>
                  <a:schemeClr val="tx1"/>
                </a:solidFill>
                <a:latin typeface="Arial"/>
                <a:cs typeface="Arial"/>
              </a:rPr>
              <a:t>Turn Automatic Rebalancer On/Off</a:t>
            </a:r>
            <a:br>
              <a:rPr lang="en-US" dirty="0" smtClean="0">
                <a:solidFill>
                  <a:schemeClr val="tx1"/>
                </a:solidFill>
                <a:latin typeface="Arial"/>
                <a:cs typeface="Arial"/>
              </a:rPr>
            </a:br>
            <a:endParaRPr lang="en-US" dirty="0" smtClean="0">
              <a:solidFill>
                <a:schemeClr val="tx1"/>
              </a:solidFill>
              <a:latin typeface="Arial"/>
              <a:cs typeface="Arial"/>
            </a:endParaRPr>
          </a:p>
          <a:p>
            <a:pPr marL="225425" indent="-225425">
              <a:spcBef>
                <a:spcPts val="0"/>
              </a:spcBef>
              <a:spcAft>
                <a:spcPts val="1200"/>
              </a:spcAft>
            </a:pPr>
            <a:r>
              <a:rPr lang="en-US" dirty="0" smtClean="0">
                <a:solidFill>
                  <a:schemeClr val="tx1"/>
                </a:solidFill>
                <a:latin typeface="Arial"/>
                <a:cs typeface="Arial"/>
              </a:rPr>
              <a:t>New Graphics To Illustrate Benefits</a:t>
            </a:r>
            <a:br>
              <a:rPr lang="en-US" dirty="0" smtClean="0">
                <a:solidFill>
                  <a:schemeClr val="tx1"/>
                </a:solidFill>
                <a:latin typeface="Arial"/>
                <a:cs typeface="Arial"/>
              </a:rPr>
            </a:br>
            <a:endParaRPr lang="en-US" dirty="0" smtClean="0">
              <a:solidFill>
                <a:schemeClr val="tx1"/>
              </a:solidFill>
              <a:latin typeface="Arial"/>
              <a:cs typeface="Arial"/>
            </a:endParaRPr>
          </a:p>
          <a:p>
            <a:pPr marL="225425" indent="-225425">
              <a:spcBef>
                <a:spcPts val="0"/>
              </a:spcBef>
              <a:spcAft>
                <a:spcPts val="600"/>
              </a:spcAft>
            </a:pPr>
            <a:endParaRPr lang="en-US" sz="1400" dirty="0" smtClean="0">
              <a:solidFill>
                <a:schemeClr val="tx1"/>
              </a:solidFill>
              <a:latin typeface="Arial"/>
              <a:cs typeface="Arial"/>
            </a:endParaRPr>
          </a:p>
          <a:p>
            <a:pPr marL="0" indent="0">
              <a:spcBef>
                <a:spcPts val="1800"/>
              </a:spcBef>
              <a:spcAft>
                <a:spcPts val="0"/>
              </a:spcAft>
              <a:buNone/>
            </a:pPr>
            <a:endParaRPr lang="en-US" sz="2000" b="1" dirty="0" smtClean="0">
              <a:solidFill>
                <a:schemeClr val="tx1"/>
              </a:solidFill>
              <a:latin typeface="Arial"/>
              <a:cs typeface="Arial"/>
            </a:endParaRPr>
          </a:p>
        </p:txBody>
      </p:sp>
      <p:sp>
        <p:nvSpPr>
          <p:cNvPr id="3" name="Title 2"/>
          <p:cNvSpPr>
            <a:spLocks noGrp="1"/>
          </p:cNvSpPr>
          <p:nvPr>
            <p:ph type="ctrTitle"/>
          </p:nvPr>
        </p:nvSpPr>
        <p:spPr>
          <a:xfrm>
            <a:off x="685800" y="228600"/>
            <a:ext cx="8305800" cy="533400"/>
          </a:xfrm>
        </p:spPr>
        <p:txBody>
          <a:bodyPr/>
          <a:lstStyle/>
          <a:p>
            <a:r>
              <a:rPr lang="en-US" dirty="0" smtClean="0"/>
              <a:t>Simple Steps To Manage My Investments</a:t>
            </a:r>
            <a:endParaRPr lang="en-US" dirty="0"/>
          </a:p>
        </p:txBody>
      </p:sp>
      <p:sp>
        <p:nvSpPr>
          <p:cNvPr id="6" name="Date Placeholder 5"/>
          <p:cNvSpPr>
            <a:spLocks noGrp="1"/>
          </p:cNvSpPr>
          <p:nvPr>
            <p:ph type="dt" sz="half" idx="2"/>
          </p:nvPr>
        </p:nvSpPr>
        <p:spPr/>
        <p:txBody>
          <a:bodyPr/>
          <a:lstStyle/>
          <a:p>
            <a:fld id="{2A9A4184-03E6-455C-8ECE-4D48E2EF29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3912727" y="1143000"/>
            <a:ext cx="4498366" cy="4343399"/>
          </a:xfrm>
          <a:prstGeom prst="rect">
            <a:avLst/>
          </a:prstGeom>
          <a:effectLst>
            <a:glow rad="101600">
              <a:schemeClr val="bg1">
                <a:lumMod val="65000"/>
                <a:alpha val="60000"/>
              </a:schemeClr>
            </a:glow>
          </a:effectLst>
        </p:spPr>
      </p:pic>
      <p:sp>
        <p:nvSpPr>
          <p:cNvPr id="8" name="Slide Number Placeholder 7"/>
          <p:cNvSpPr>
            <a:spLocks noGrp="1"/>
          </p:cNvSpPr>
          <p:nvPr>
            <p:ph type="sldNum" sz="quarter" idx="12"/>
          </p:nvPr>
        </p:nvSpPr>
        <p:spPr/>
        <p:txBody>
          <a:bodyPr/>
          <a:lstStyle/>
          <a:p>
            <a:fld id="{5792E9F5-DAE1-4F6B-A171-BA94FE21EF1C}"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5334000"/>
            <a:ext cx="7620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5257800"/>
            <a:ext cx="7696200" cy="1215717"/>
          </a:xfrm>
          <a:prstGeom prst="rect">
            <a:avLst/>
          </a:prstGeom>
          <a:noFill/>
        </p:spPr>
        <p:txBody>
          <a:bodyPr wrap="square" rtlCol="0">
            <a:spAutoFit/>
          </a:bodyPr>
          <a:lstStyle/>
          <a:p>
            <a:r>
              <a:rPr lang="en-US" sz="1000" dirty="0" smtClean="0"/>
              <a:t>The Standard is the marketing name for StanCorp Financial Group, Inc. and its subsidiaries. StanCorp Equities, Inc., member FINRA, distributes group annuity contracts issued by Standard Insurance Company and may provide other brokerage services. Third-party administrative services are provided by Standard Retirement Services, Inc.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 </a:t>
            </a:r>
          </a:p>
          <a:p>
            <a:endParaRPr lang="en-US" sz="1000" dirty="0"/>
          </a:p>
        </p:txBody>
      </p:sp>
      <p:sp>
        <p:nvSpPr>
          <p:cNvPr id="4" name="Date Placeholder 4"/>
          <p:cNvSpPr txBox="1">
            <a:spLocks/>
          </p:cNvSpPr>
          <p:nvPr/>
        </p:nvSpPr>
        <p:spPr>
          <a:xfrm>
            <a:off x="7315200" y="6304932"/>
            <a:ext cx="133718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n-lt"/>
                <a:ea typeface="+mn-ea"/>
                <a:cs typeface="+mn-cs"/>
              </a:rPr>
              <a:t>RP 15996 </a:t>
            </a:r>
            <a:r>
              <a:rPr kumimoji="0" lang="en-US" sz="900" i="0" u="none" strike="noStrike" kern="1200" cap="none" spc="0" normalizeH="0" baseline="0" noProof="0" dirty="0" smtClean="0">
                <a:ln>
                  <a:noFill/>
                </a:ln>
                <a:solidFill>
                  <a:schemeClr val="tx1"/>
                </a:solidFill>
                <a:effectLst/>
                <a:uLnTx/>
                <a:uFillTx/>
                <a:latin typeface="+mn-lt"/>
                <a:ea typeface="+mn-ea"/>
                <a:cs typeface="+mn-cs"/>
              </a:rPr>
              <a:t>(12/11)</a:t>
            </a:r>
            <a:endParaRPr kumimoji="0" lang="en-US" sz="9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Participant And Sponsor Benefits</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b="1" dirty="0" smtClean="0">
                <a:solidFill>
                  <a:schemeClr val="tx1"/>
                </a:solidFill>
              </a:rPr>
              <a:t>simple, easy-to-use</a:t>
            </a:r>
            <a:r>
              <a:rPr lang="en-US" b="1" dirty="0" smtClean="0">
                <a:solidFill>
                  <a:srgbClr val="FF0000"/>
                </a:solidFill>
              </a:rPr>
              <a:t> </a:t>
            </a:r>
            <a:r>
              <a:rPr lang="en-US" dirty="0" smtClean="0"/>
              <a:t>website available 24/7 for participants and sponsors alike.</a:t>
            </a:r>
          </a:p>
          <a:p>
            <a:pPr>
              <a:buNone/>
            </a:pPr>
            <a:endParaRPr lang="en-US" sz="900" b="1" dirty="0"/>
          </a:p>
          <a:p>
            <a:pPr>
              <a:buNone/>
            </a:pPr>
            <a:r>
              <a:rPr lang="en-US" dirty="0" smtClean="0"/>
              <a:t>For </a:t>
            </a:r>
            <a:r>
              <a:rPr lang="en-US" b="1" dirty="0" smtClean="0"/>
              <a:t>participants</a:t>
            </a:r>
            <a:r>
              <a:rPr lang="en-US" dirty="0" smtClean="0"/>
              <a:t>, </a:t>
            </a:r>
            <a:r>
              <a:rPr lang="en-US" dirty="0" smtClean="0">
                <a:solidFill>
                  <a:schemeClr val="tx1"/>
                </a:solidFill>
              </a:rPr>
              <a:t>simple and easy-to-use </a:t>
            </a:r>
            <a:r>
              <a:rPr lang="en-US" dirty="0" smtClean="0"/>
              <a:t>means:</a:t>
            </a:r>
          </a:p>
          <a:p>
            <a:pPr lvl="1">
              <a:buNone/>
            </a:pPr>
            <a:r>
              <a:rPr lang="en-US" dirty="0" smtClean="0"/>
              <a:t>“Summary view of account status that I can check regularly”</a:t>
            </a:r>
          </a:p>
          <a:p>
            <a:pPr lvl="1">
              <a:buNone/>
            </a:pPr>
            <a:r>
              <a:rPr lang="en-US" dirty="0" smtClean="0"/>
              <a:t>“Simple steps for me to make changes to my account”</a:t>
            </a:r>
          </a:p>
          <a:p>
            <a:pPr lvl="1">
              <a:buNone/>
            </a:pPr>
            <a:r>
              <a:rPr lang="en-US" dirty="0" smtClean="0"/>
              <a:t>“Tools to help me make retirement decisions”</a:t>
            </a:r>
          </a:p>
          <a:p>
            <a:pPr lvl="1">
              <a:buNone/>
            </a:pPr>
            <a:endParaRPr lang="en-US" sz="900" dirty="0"/>
          </a:p>
          <a:p>
            <a:pPr>
              <a:buNone/>
            </a:pPr>
            <a:r>
              <a:rPr lang="en-US" dirty="0" smtClean="0"/>
              <a:t>For </a:t>
            </a:r>
            <a:r>
              <a:rPr lang="en-US" b="1" dirty="0" smtClean="0"/>
              <a:t>plan sponsors, </a:t>
            </a:r>
            <a:r>
              <a:rPr lang="en-US" dirty="0" smtClean="0">
                <a:solidFill>
                  <a:schemeClr val="tx1"/>
                </a:solidFill>
              </a:rPr>
              <a:t>simple and easy-to-use </a:t>
            </a:r>
            <a:r>
              <a:rPr lang="en-US" dirty="0" smtClean="0"/>
              <a:t>means:</a:t>
            </a:r>
          </a:p>
          <a:p>
            <a:pPr lvl="1">
              <a:buNone/>
            </a:pPr>
            <a:r>
              <a:rPr lang="en-US" dirty="0" smtClean="0"/>
              <a:t>“</a:t>
            </a:r>
            <a:r>
              <a:rPr lang="en-US" dirty="0" smtClean="0">
                <a:solidFill>
                  <a:schemeClr val="tx1"/>
                </a:solidFill>
              </a:rPr>
              <a:t>Access to the services I need to manage my plan</a:t>
            </a:r>
            <a:r>
              <a:rPr lang="en-US" dirty="0" smtClean="0"/>
              <a:t>”</a:t>
            </a:r>
          </a:p>
          <a:p>
            <a:pPr lvl="1">
              <a:buNone/>
            </a:pPr>
            <a:r>
              <a:rPr lang="en-US" dirty="0" smtClean="0"/>
              <a:t>“Insight into participant activity, so I can assist where necessary”</a:t>
            </a:r>
          </a:p>
          <a:p>
            <a:pPr lvl="1">
              <a:buNone/>
            </a:pPr>
            <a:endParaRPr lang="en-US" sz="1600" dirty="0" smtClean="0"/>
          </a:p>
        </p:txBody>
      </p:sp>
      <p:sp>
        <p:nvSpPr>
          <p:cNvPr id="4" name="Date Placeholder 3"/>
          <p:cNvSpPr>
            <a:spLocks noGrp="1"/>
          </p:cNvSpPr>
          <p:nvPr>
            <p:ph type="dt" sz="half" idx="2"/>
          </p:nvPr>
        </p:nvSpPr>
        <p:spPr/>
        <p:txBody>
          <a:bodyPr/>
          <a:lstStyle/>
          <a:p>
            <a:fld id="{3384DF48-C027-4FB1-BC08-4CA7A6EB229A}" type="datetime4">
              <a:rPr lang="en-US" smtClean="0"/>
              <a:pPr/>
              <a:t>May 14, 2012</a:t>
            </a:fld>
            <a:endParaRPr lang="en-US" dirty="0"/>
          </a:p>
        </p:txBody>
      </p:sp>
      <p:sp>
        <p:nvSpPr>
          <p:cNvPr id="5" name="Slide Number Placeholder 4"/>
          <p:cNvSpPr>
            <a:spLocks noGrp="1"/>
          </p:cNvSpPr>
          <p:nvPr>
            <p:ph type="sldNum" sz="quarter" idx="12"/>
          </p:nvPr>
        </p:nvSpPr>
        <p:spPr/>
        <p:txBody>
          <a:bodyPr/>
          <a:lstStyle/>
          <a:p>
            <a:fld id="{5792E9F5-DAE1-4F6B-A171-BA94FE21EF1C}"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Female-Coworkers.jpg"/>
          <p:cNvPicPr>
            <a:picLocks noGrp="1" noChangeAspect="1"/>
          </p:cNvPicPr>
          <p:nvPr>
            <p:ph type="pic" sz="quarter" idx="14"/>
          </p:nvPr>
        </p:nvPicPr>
        <p:blipFill>
          <a:blip r:embed="rId3" cstate="print"/>
          <a:srcRect/>
          <a:stretch>
            <a:fillRect/>
          </a:stretch>
        </p:blipFill>
        <p:spPr/>
      </p:pic>
      <p:sp>
        <p:nvSpPr>
          <p:cNvPr id="6" name="Title 5"/>
          <p:cNvSpPr>
            <a:spLocks noGrp="1"/>
          </p:cNvSpPr>
          <p:nvPr>
            <p:ph type="ctrTitle"/>
          </p:nvPr>
        </p:nvSpPr>
        <p:spPr/>
        <p:txBody>
          <a:bodyPr/>
          <a:lstStyle/>
          <a:p>
            <a:r>
              <a:rPr lang="en-US" sz="2800" dirty="0" smtClean="0"/>
              <a:t>Making It Easy For Plan Participants</a:t>
            </a:r>
            <a:endParaRPr 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7543800" cy="4191000"/>
          </a:xfrm>
        </p:spPr>
        <p:txBody>
          <a:bodyPr/>
          <a:lstStyle/>
          <a:p>
            <a:pPr marL="0" indent="0">
              <a:spcBef>
                <a:spcPts val="1800"/>
              </a:spcBef>
              <a:spcAft>
                <a:spcPts val="0"/>
              </a:spcAft>
            </a:pPr>
            <a:endParaRPr lang="en-US" sz="2800" dirty="0" smtClean="0">
              <a:solidFill>
                <a:schemeClr val="tx1"/>
              </a:solidFill>
              <a:latin typeface="Arial"/>
              <a:cs typeface="Arial"/>
            </a:endParaRPr>
          </a:p>
          <a:p>
            <a:pPr marL="225425" indent="-225425">
              <a:spcBef>
                <a:spcPts val="1800"/>
              </a:spcBef>
              <a:spcAft>
                <a:spcPts val="0"/>
              </a:spcAft>
            </a:pPr>
            <a:r>
              <a:rPr lang="en-US" dirty="0" smtClean="0">
                <a:solidFill>
                  <a:schemeClr val="tx1"/>
                </a:solidFill>
                <a:latin typeface="Arial"/>
                <a:cs typeface="Arial"/>
              </a:rPr>
              <a:t>Simpler Navigation</a:t>
            </a:r>
          </a:p>
          <a:p>
            <a:pPr marL="225425" indent="-225425">
              <a:spcBef>
                <a:spcPts val="1800"/>
              </a:spcBef>
              <a:spcAft>
                <a:spcPts val="0"/>
              </a:spcAft>
            </a:pPr>
            <a:r>
              <a:rPr lang="en-US" dirty="0" smtClean="0">
                <a:solidFill>
                  <a:schemeClr val="tx1"/>
                </a:solidFill>
                <a:latin typeface="Arial"/>
                <a:cs typeface="Arial"/>
              </a:rPr>
              <a:t>More Graphics</a:t>
            </a:r>
          </a:p>
          <a:p>
            <a:pPr marL="225425" indent="-225425">
              <a:spcBef>
                <a:spcPts val="1800"/>
              </a:spcBef>
              <a:spcAft>
                <a:spcPts val="0"/>
              </a:spcAft>
            </a:pPr>
            <a:r>
              <a:rPr lang="en-US" dirty="0" smtClean="0">
                <a:solidFill>
                  <a:schemeClr val="tx1"/>
                </a:solidFill>
                <a:latin typeface="Arial"/>
                <a:cs typeface="Arial"/>
              </a:rPr>
              <a:t>Easy Access To What’s Most Important (Key Data)</a:t>
            </a:r>
          </a:p>
          <a:p>
            <a:pPr marL="225425" indent="-225425">
              <a:spcBef>
                <a:spcPts val="1800"/>
              </a:spcBef>
              <a:spcAft>
                <a:spcPts val="0"/>
              </a:spcAft>
            </a:pPr>
            <a:r>
              <a:rPr lang="en-US" dirty="0" smtClean="0">
                <a:solidFill>
                  <a:schemeClr val="tx1"/>
                </a:solidFill>
                <a:latin typeface="Arial"/>
                <a:cs typeface="Arial"/>
              </a:rPr>
              <a:t>Online Access To Quarterly Statements</a:t>
            </a:r>
          </a:p>
        </p:txBody>
      </p:sp>
      <p:sp>
        <p:nvSpPr>
          <p:cNvPr id="3" name="Title 2"/>
          <p:cNvSpPr>
            <a:spLocks noGrp="1"/>
          </p:cNvSpPr>
          <p:nvPr>
            <p:ph type="ctrTitle"/>
          </p:nvPr>
        </p:nvSpPr>
        <p:spPr/>
        <p:txBody>
          <a:bodyPr/>
          <a:lstStyle/>
          <a:p>
            <a:r>
              <a:rPr lang="en-US" dirty="0" smtClean="0"/>
              <a:t>Key Features For Participants</a:t>
            </a:r>
            <a:r>
              <a:rPr lang="en-US" dirty="0" smtClean="0">
                <a:solidFill>
                  <a:srgbClr val="FF0000"/>
                </a:solidFill>
              </a:rPr>
              <a:t> </a:t>
            </a:r>
            <a:endParaRPr lang="en-US" dirty="0">
              <a:solidFill>
                <a:srgbClr val="FF0000"/>
              </a:solidFill>
            </a:endParaRPr>
          </a:p>
        </p:txBody>
      </p:sp>
      <p:sp>
        <p:nvSpPr>
          <p:cNvPr id="6" name="Date Placeholder 5"/>
          <p:cNvSpPr>
            <a:spLocks noGrp="1"/>
          </p:cNvSpPr>
          <p:nvPr>
            <p:ph type="dt" sz="half" idx="2"/>
          </p:nvPr>
        </p:nvSpPr>
        <p:spPr/>
        <p:txBody>
          <a:bodyPr/>
          <a:lstStyle/>
          <a:p>
            <a:fld id="{ED66F7D3-8FD4-43FA-894A-E2E352DE5CD9}" type="datetime4">
              <a:rPr lang="en-US" smtClean="0"/>
              <a:pPr/>
              <a:t>May 14, 2012</a:t>
            </a:fld>
            <a:endParaRPr lang="en-US" dirty="0"/>
          </a:p>
        </p:txBody>
      </p:sp>
      <p:sp>
        <p:nvSpPr>
          <p:cNvPr id="12" name="Slide Number Placeholder 11"/>
          <p:cNvSpPr>
            <a:spLocks noGrp="1"/>
          </p:cNvSpPr>
          <p:nvPr>
            <p:ph type="sldNum" sz="quarter" idx="12"/>
          </p:nvPr>
        </p:nvSpPr>
        <p:spPr/>
        <p:txBody>
          <a:bodyPr/>
          <a:lstStyle/>
          <a:p>
            <a:fld id="{5792E9F5-DAE1-4F6B-A171-BA94FE21EF1C}" type="slidenum">
              <a:rPr lang="en-US" smtClean="0"/>
              <a:pPr/>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3124200" cy="4191000"/>
          </a:xfrm>
        </p:spPr>
        <p:txBody>
          <a:bodyPr/>
          <a:lstStyle/>
          <a:p>
            <a:pPr marL="225425" indent="-225425">
              <a:spcBef>
                <a:spcPts val="1800"/>
              </a:spcBef>
              <a:spcAft>
                <a:spcPts val="0"/>
              </a:spcAft>
            </a:pPr>
            <a:r>
              <a:rPr lang="en-US" dirty="0" smtClean="0">
                <a:solidFill>
                  <a:schemeClr val="tx1"/>
                </a:solidFill>
                <a:latin typeface="Arial"/>
                <a:cs typeface="Arial"/>
              </a:rPr>
              <a:t>Enroll in a Plan</a:t>
            </a:r>
          </a:p>
          <a:p>
            <a:pPr marL="225425" indent="-225425">
              <a:spcBef>
                <a:spcPts val="1800"/>
              </a:spcBef>
              <a:spcAft>
                <a:spcPts val="0"/>
              </a:spcAft>
            </a:pPr>
            <a:r>
              <a:rPr lang="en-US" dirty="0" smtClean="0">
                <a:solidFill>
                  <a:schemeClr val="tx1"/>
                </a:solidFill>
                <a:latin typeface="Arial"/>
                <a:cs typeface="Arial"/>
              </a:rPr>
              <a:t>Change Contribution</a:t>
            </a:r>
          </a:p>
          <a:p>
            <a:pPr marL="225425" indent="-225425">
              <a:spcBef>
                <a:spcPts val="1800"/>
              </a:spcBef>
              <a:spcAft>
                <a:spcPts val="0"/>
              </a:spcAft>
            </a:pPr>
            <a:r>
              <a:rPr lang="en-US" dirty="0" smtClean="0">
                <a:solidFill>
                  <a:schemeClr val="tx1"/>
                </a:solidFill>
                <a:latin typeface="Arial"/>
                <a:cs typeface="Arial"/>
              </a:rPr>
              <a:t>Change Beneficiary</a:t>
            </a:r>
          </a:p>
          <a:p>
            <a:pPr marL="225425" indent="-225425">
              <a:spcBef>
                <a:spcPts val="1800"/>
              </a:spcBef>
              <a:spcAft>
                <a:spcPts val="0"/>
              </a:spcAft>
            </a:pPr>
            <a:r>
              <a:rPr lang="en-US" dirty="0" smtClean="0">
                <a:solidFill>
                  <a:schemeClr val="tx1"/>
                </a:solidFill>
                <a:latin typeface="Arial"/>
                <a:cs typeface="Arial"/>
              </a:rPr>
              <a:t>Roll Over Funds</a:t>
            </a:r>
          </a:p>
          <a:p>
            <a:pPr marL="0" indent="0">
              <a:spcBef>
                <a:spcPts val="1800"/>
              </a:spcBef>
              <a:spcAft>
                <a:spcPts val="0"/>
              </a:spcAft>
              <a:buNone/>
            </a:pPr>
            <a:endParaRPr lang="en-US" sz="2000" b="1" dirty="0" smtClean="0">
              <a:solidFill>
                <a:schemeClr val="tx1"/>
              </a:solidFill>
              <a:latin typeface="Arial"/>
              <a:cs typeface="Arial"/>
            </a:endParaRPr>
          </a:p>
        </p:txBody>
      </p:sp>
      <p:sp>
        <p:nvSpPr>
          <p:cNvPr id="3" name="Title 2"/>
          <p:cNvSpPr>
            <a:spLocks noGrp="1"/>
          </p:cNvSpPr>
          <p:nvPr>
            <p:ph type="ctrTitle"/>
          </p:nvPr>
        </p:nvSpPr>
        <p:spPr/>
        <p:txBody>
          <a:bodyPr/>
          <a:lstStyle/>
          <a:p>
            <a:r>
              <a:rPr lang="en-US" dirty="0" smtClean="0"/>
              <a:t>Simpler Navigation</a:t>
            </a:r>
            <a:endParaRPr lang="en-US" dirty="0"/>
          </a:p>
        </p:txBody>
      </p:sp>
      <p:sp>
        <p:nvSpPr>
          <p:cNvPr id="6" name="Date Placeholder 5"/>
          <p:cNvSpPr>
            <a:spLocks noGrp="1"/>
          </p:cNvSpPr>
          <p:nvPr>
            <p:ph type="dt" sz="half" idx="2"/>
          </p:nvPr>
        </p:nvSpPr>
        <p:spPr/>
        <p:txBody>
          <a:bodyPr/>
          <a:lstStyle/>
          <a:p>
            <a:fld id="{99CB84BC-8EB2-4198-B2D2-3D57BEC0358C}"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3794356" y="1219200"/>
            <a:ext cx="4498368" cy="4343400"/>
          </a:xfrm>
          <a:prstGeom prst="rect">
            <a:avLst/>
          </a:prstGeom>
          <a:effectLst>
            <a:glow rad="101600">
              <a:schemeClr val="bg1">
                <a:lumMod val="65000"/>
                <a:alpha val="60000"/>
              </a:schemeClr>
            </a:glow>
          </a:effectLst>
        </p:spPr>
      </p:pic>
      <p:sp>
        <p:nvSpPr>
          <p:cNvPr id="11" name="Trapezoid 10"/>
          <p:cNvSpPr/>
          <p:nvPr/>
        </p:nvSpPr>
        <p:spPr>
          <a:xfrm rot="5400000">
            <a:off x="5524501" y="3238500"/>
            <a:ext cx="2590800" cy="990600"/>
          </a:xfrm>
          <a:prstGeom prst="trapezoid">
            <a:avLst>
              <a:gd name="adj" fmla="val 130484"/>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rpa_slide3blowout.jpg"/>
          <p:cNvPicPr>
            <a:picLocks noChangeAspect="1"/>
          </p:cNvPicPr>
          <p:nvPr/>
        </p:nvPicPr>
        <p:blipFill>
          <a:blip r:embed="rId4" cstate="print"/>
          <a:stretch>
            <a:fillRect/>
          </a:stretch>
        </p:blipFill>
        <p:spPr>
          <a:xfrm>
            <a:off x="4392210" y="2438400"/>
            <a:ext cx="2058889" cy="2667000"/>
          </a:xfrm>
          <a:prstGeom prst="rect">
            <a:avLst/>
          </a:prstGeom>
          <a:effectLst>
            <a:glow rad="101600">
              <a:schemeClr val="bg1">
                <a:lumMod val="65000"/>
                <a:alpha val="40000"/>
              </a:schemeClr>
            </a:glow>
          </a:effectLst>
        </p:spPr>
      </p:pic>
      <p:sp>
        <p:nvSpPr>
          <p:cNvPr id="13" name="Slide Number Placeholder 12"/>
          <p:cNvSpPr>
            <a:spLocks noGrp="1"/>
          </p:cNvSpPr>
          <p:nvPr>
            <p:ph type="sldNum" sz="quarter" idx="12"/>
          </p:nvPr>
        </p:nvSpPr>
        <p:spPr/>
        <p:txBody>
          <a:bodyPr/>
          <a:lstStyle/>
          <a:p>
            <a:fld id="{5792E9F5-DAE1-4F6B-A171-BA94FE21EF1C}" type="slidenum">
              <a:rPr lang="en-US" smtClean="0"/>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More Graphics</a:t>
            </a:r>
            <a:endParaRPr lang="en-US" dirty="0"/>
          </a:p>
        </p:txBody>
      </p:sp>
      <p:sp>
        <p:nvSpPr>
          <p:cNvPr id="6" name="Date Placeholder 5"/>
          <p:cNvSpPr>
            <a:spLocks noGrp="1"/>
          </p:cNvSpPr>
          <p:nvPr>
            <p:ph type="dt" sz="half" idx="2"/>
          </p:nvPr>
        </p:nvSpPr>
        <p:spPr/>
        <p:txBody>
          <a:bodyPr/>
          <a:lstStyle/>
          <a:p>
            <a:fld id="{ED66F7D3-8FD4-43FA-894A-E2E352DE5C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4558323" y="1066800"/>
            <a:ext cx="3505198" cy="4449959"/>
          </a:xfrm>
          <a:prstGeom prst="rect">
            <a:avLst/>
          </a:prstGeom>
          <a:effectLst>
            <a:glow rad="101600">
              <a:schemeClr val="bg1">
                <a:lumMod val="65000"/>
                <a:alpha val="60000"/>
              </a:schemeClr>
            </a:glow>
          </a:effectLst>
        </p:spPr>
      </p:pic>
      <p:sp>
        <p:nvSpPr>
          <p:cNvPr id="11" name="Trapezoid 10"/>
          <p:cNvSpPr/>
          <p:nvPr/>
        </p:nvSpPr>
        <p:spPr>
          <a:xfrm rot="16200000" flipH="1">
            <a:off x="4184162" y="2279161"/>
            <a:ext cx="2133600" cy="318477"/>
          </a:xfrm>
          <a:prstGeom prst="trapezoid">
            <a:avLst>
              <a:gd name="adj" fmla="val 334969"/>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rpa_slide1blowout.jpg"/>
          <p:cNvPicPr>
            <a:picLocks noChangeAspect="1"/>
          </p:cNvPicPr>
          <p:nvPr/>
        </p:nvPicPr>
        <p:blipFill>
          <a:blip r:embed="rId4" cstate="print"/>
          <a:stretch>
            <a:fillRect/>
          </a:stretch>
        </p:blipFill>
        <p:spPr>
          <a:xfrm>
            <a:off x="5410200" y="1447800"/>
            <a:ext cx="3595076" cy="2032000"/>
          </a:xfrm>
          <a:prstGeom prst="rect">
            <a:avLst/>
          </a:prstGeom>
          <a:effectLst>
            <a:glow rad="101600">
              <a:schemeClr val="bg1">
                <a:lumMod val="65000"/>
                <a:alpha val="60000"/>
              </a:schemeClr>
            </a:glow>
          </a:effectLst>
        </p:spPr>
      </p:pic>
      <p:sp>
        <p:nvSpPr>
          <p:cNvPr id="12" name="Slide Number Placeholder 11"/>
          <p:cNvSpPr>
            <a:spLocks noGrp="1"/>
          </p:cNvSpPr>
          <p:nvPr>
            <p:ph type="sldNum" sz="quarter" idx="12"/>
          </p:nvPr>
        </p:nvSpPr>
        <p:spPr/>
        <p:txBody>
          <a:bodyPr/>
          <a:lstStyle/>
          <a:p>
            <a:fld id="{5792E9F5-DAE1-4F6B-A171-BA94FE21EF1C}" type="slidenum">
              <a:rPr lang="en-US" smtClean="0"/>
              <a:pPr/>
              <a:t>6</a:t>
            </a:fld>
            <a:endParaRPr lang="en-US" dirty="0"/>
          </a:p>
        </p:txBody>
      </p:sp>
      <p:sp>
        <p:nvSpPr>
          <p:cNvPr id="14" name="Content Placeholder 1"/>
          <p:cNvSpPr>
            <a:spLocks noGrp="1"/>
          </p:cNvSpPr>
          <p:nvPr>
            <p:ph idx="1"/>
          </p:nvPr>
        </p:nvSpPr>
        <p:spPr>
          <a:xfrm>
            <a:off x="685800" y="990600"/>
            <a:ext cx="3962400" cy="4191000"/>
          </a:xfrm>
        </p:spPr>
        <p:txBody>
          <a:bodyPr/>
          <a:lstStyle/>
          <a:p>
            <a:pPr marL="225425" indent="-225425">
              <a:spcBef>
                <a:spcPts val="1800"/>
              </a:spcBef>
              <a:spcAft>
                <a:spcPts val="0"/>
              </a:spcAft>
            </a:pPr>
            <a:endParaRPr lang="en-US" dirty="0" smtClean="0">
              <a:solidFill>
                <a:schemeClr val="tx1"/>
              </a:solidFill>
              <a:latin typeface="Arial"/>
              <a:cs typeface="Arial"/>
            </a:endParaRPr>
          </a:p>
          <a:p>
            <a:pPr marL="225425" indent="-225425">
              <a:spcBef>
                <a:spcPts val="1800"/>
              </a:spcBef>
              <a:spcAft>
                <a:spcPts val="0"/>
              </a:spcAft>
            </a:pPr>
            <a:r>
              <a:rPr lang="en-US" dirty="0" smtClean="0">
                <a:solidFill>
                  <a:schemeClr val="tx1"/>
                </a:solidFill>
                <a:latin typeface="Arial"/>
                <a:cs typeface="Arial"/>
              </a:rPr>
              <a:t>Information is:</a:t>
            </a:r>
          </a:p>
          <a:p>
            <a:pPr marL="682625" lvl="1" indent="-225425">
              <a:spcBef>
                <a:spcPts val="1800"/>
              </a:spcBef>
              <a:spcAft>
                <a:spcPts val="0"/>
              </a:spcAft>
            </a:pPr>
            <a:r>
              <a:rPr lang="en-US" dirty="0" smtClean="0">
                <a:solidFill>
                  <a:schemeClr val="tx1"/>
                </a:solidFill>
                <a:latin typeface="Arial"/>
                <a:cs typeface="Arial"/>
              </a:rPr>
              <a:t>Easier-to-understand</a:t>
            </a:r>
          </a:p>
          <a:p>
            <a:pPr marL="682625" lvl="1" indent="-225425">
              <a:spcBef>
                <a:spcPts val="1800"/>
              </a:spcBef>
              <a:spcAft>
                <a:spcPts val="0"/>
              </a:spcAft>
            </a:pPr>
            <a:r>
              <a:rPr lang="en-US" dirty="0" smtClean="0">
                <a:solidFill>
                  <a:schemeClr val="tx1"/>
                </a:solidFill>
                <a:latin typeface="Arial"/>
                <a:cs typeface="Arial"/>
              </a:rPr>
              <a:t>More compelling</a:t>
            </a:r>
          </a:p>
          <a:p>
            <a:pPr marL="682625" lvl="1" indent="-225425">
              <a:spcBef>
                <a:spcPts val="1800"/>
              </a:spcBef>
              <a:spcAft>
                <a:spcPts val="0"/>
              </a:spcAft>
            </a:pPr>
            <a:r>
              <a:rPr lang="en-US" dirty="0" smtClean="0">
                <a:solidFill>
                  <a:schemeClr val="tx1"/>
                </a:solidFill>
                <a:latin typeface="Arial"/>
                <a:cs typeface="Arial"/>
              </a:rPr>
              <a:t>Viewed quickly</a:t>
            </a:r>
          </a:p>
          <a:p>
            <a:pPr marL="225425" indent="-225425">
              <a:spcBef>
                <a:spcPts val="0"/>
              </a:spcBef>
              <a:spcAft>
                <a:spcPts val="0"/>
              </a:spcAft>
            </a:pPr>
            <a:endParaRPr lang="en-US" sz="1400" dirty="0" smtClean="0">
              <a:solidFill>
                <a:schemeClr val="tx1"/>
              </a:solidFill>
              <a:latin typeface="Arial"/>
              <a:cs typeface="Arial"/>
            </a:endParaRPr>
          </a:p>
          <a:p>
            <a:pPr marL="0" indent="0">
              <a:spcBef>
                <a:spcPts val="1800"/>
              </a:spcBef>
              <a:spcAft>
                <a:spcPts val="0"/>
              </a:spcAft>
              <a:buNone/>
            </a:pPr>
            <a:endParaRPr lang="en-US" sz="2000" b="1" dirty="0" smtClean="0">
              <a:solidFill>
                <a:schemeClr val="tx1"/>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4419600" cy="4724400"/>
          </a:xfrm>
        </p:spPr>
        <p:txBody>
          <a:bodyPr/>
          <a:lstStyle/>
          <a:p>
            <a:pPr marL="225425" indent="-225425">
              <a:spcBef>
                <a:spcPts val="1800"/>
              </a:spcBef>
              <a:spcAft>
                <a:spcPts val="0"/>
              </a:spcAft>
              <a:buNone/>
            </a:pPr>
            <a:r>
              <a:rPr lang="en-US" dirty="0" smtClean="0">
                <a:solidFill>
                  <a:schemeClr val="tx1"/>
                </a:solidFill>
                <a:latin typeface="Arial"/>
                <a:cs typeface="Arial"/>
              </a:rPr>
              <a:t>	Most Popular Participant Needs:</a:t>
            </a:r>
          </a:p>
          <a:p>
            <a:pPr marL="463550" indent="-238125">
              <a:spcBef>
                <a:spcPts val="1800"/>
              </a:spcBef>
              <a:spcAft>
                <a:spcPts val="0"/>
              </a:spcAft>
            </a:pPr>
            <a:r>
              <a:rPr lang="en-US" dirty="0" smtClean="0">
                <a:solidFill>
                  <a:schemeClr val="tx1"/>
                </a:solidFill>
                <a:latin typeface="Arial"/>
                <a:cs typeface="Arial"/>
              </a:rPr>
              <a:t>See My Balance</a:t>
            </a:r>
          </a:p>
          <a:p>
            <a:pPr marL="463550" indent="-238125">
              <a:spcBef>
                <a:spcPts val="0"/>
              </a:spcBef>
              <a:spcAft>
                <a:spcPts val="0"/>
              </a:spcAft>
            </a:pPr>
            <a:endParaRPr lang="en-US" sz="1000" dirty="0" smtClean="0">
              <a:solidFill>
                <a:schemeClr val="tx1"/>
              </a:solidFill>
              <a:latin typeface="Arial"/>
              <a:cs typeface="Arial"/>
            </a:endParaRPr>
          </a:p>
          <a:p>
            <a:pPr marL="463550" indent="-238125">
              <a:spcBef>
                <a:spcPts val="0"/>
              </a:spcBef>
              <a:spcAft>
                <a:spcPts val="0"/>
              </a:spcAft>
            </a:pPr>
            <a:r>
              <a:rPr lang="en-US" dirty="0" smtClean="0">
                <a:solidFill>
                  <a:schemeClr val="tx1"/>
                </a:solidFill>
                <a:latin typeface="Arial"/>
                <a:cs typeface="Arial"/>
              </a:rPr>
              <a:t>See the Return On My Investments</a:t>
            </a:r>
          </a:p>
          <a:p>
            <a:pPr marL="463550" indent="-238125">
              <a:spcBef>
                <a:spcPts val="0"/>
              </a:spcBef>
              <a:spcAft>
                <a:spcPts val="0"/>
              </a:spcAft>
            </a:pPr>
            <a:endParaRPr lang="en-US" sz="1000" b="1" dirty="0" smtClean="0">
              <a:solidFill>
                <a:schemeClr val="tx1"/>
              </a:solidFill>
              <a:latin typeface="Arial"/>
              <a:cs typeface="Arial"/>
            </a:endParaRPr>
          </a:p>
          <a:p>
            <a:pPr marL="463550" indent="-238125">
              <a:spcBef>
                <a:spcPts val="0"/>
              </a:spcBef>
              <a:spcAft>
                <a:spcPts val="600"/>
              </a:spcAft>
            </a:pPr>
            <a:r>
              <a:rPr lang="en-US" dirty="0" smtClean="0">
                <a:solidFill>
                  <a:schemeClr val="tx1"/>
                </a:solidFill>
                <a:latin typeface="Arial"/>
                <a:cs typeface="Arial"/>
              </a:rPr>
              <a:t>View My Loans</a:t>
            </a:r>
          </a:p>
          <a:p>
            <a:pPr marL="688975" lvl="1" indent="-225425">
              <a:spcBef>
                <a:spcPts val="0"/>
              </a:spcBef>
              <a:spcAft>
                <a:spcPts val="600"/>
              </a:spcAft>
            </a:pPr>
            <a:r>
              <a:rPr lang="en-US" dirty="0" smtClean="0">
                <a:solidFill>
                  <a:schemeClr val="tx1"/>
                </a:solidFill>
                <a:latin typeface="Arial"/>
                <a:cs typeface="Arial"/>
              </a:rPr>
              <a:t>Outstanding loan balance</a:t>
            </a:r>
          </a:p>
          <a:p>
            <a:pPr marL="463550" lvl="1" indent="-238125">
              <a:spcBef>
                <a:spcPts val="0"/>
              </a:spcBef>
              <a:spcAft>
                <a:spcPts val="0"/>
              </a:spcAft>
            </a:pPr>
            <a:endParaRPr lang="en-US" sz="1000" dirty="0" smtClean="0">
              <a:solidFill>
                <a:schemeClr val="tx1"/>
              </a:solidFill>
              <a:latin typeface="Arial"/>
              <a:cs typeface="Arial"/>
            </a:endParaRPr>
          </a:p>
          <a:p>
            <a:pPr marL="463550" indent="-238125">
              <a:spcBef>
                <a:spcPts val="0"/>
              </a:spcBef>
              <a:spcAft>
                <a:spcPts val="600"/>
              </a:spcAft>
            </a:pPr>
            <a:r>
              <a:rPr lang="en-US" dirty="0" smtClean="0">
                <a:solidFill>
                  <a:schemeClr val="tx1"/>
                </a:solidFill>
                <a:latin typeface="Arial"/>
                <a:cs typeface="Arial"/>
              </a:rPr>
              <a:t>Overview of My Contributions</a:t>
            </a:r>
          </a:p>
          <a:p>
            <a:pPr marL="682625" lvl="1" indent="-225425">
              <a:spcBef>
                <a:spcPts val="0"/>
              </a:spcBef>
              <a:spcAft>
                <a:spcPts val="600"/>
              </a:spcAft>
            </a:pPr>
            <a:r>
              <a:rPr lang="en-US" dirty="0" smtClean="0">
                <a:solidFill>
                  <a:schemeClr val="tx1"/>
                </a:solidFill>
                <a:latin typeface="Arial"/>
                <a:cs typeface="Arial"/>
              </a:rPr>
              <a:t>How much am I contributing?  </a:t>
            </a:r>
            <a:endParaRPr lang="en-US" sz="1400" b="1" dirty="0" smtClean="0">
              <a:solidFill>
                <a:srgbClr val="FF0000"/>
              </a:solidFill>
              <a:latin typeface="Arial"/>
              <a:cs typeface="Arial"/>
            </a:endParaRPr>
          </a:p>
          <a:p>
            <a:pPr marL="682625" lvl="1" indent="-225425">
              <a:spcBef>
                <a:spcPts val="0"/>
              </a:spcBef>
              <a:spcAft>
                <a:spcPts val="600"/>
              </a:spcAft>
            </a:pPr>
            <a:r>
              <a:rPr lang="en-US" dirty="0" smtClean="0">
                <a:solidFill>
                  <a:schemeClr val="tx1"/>
                </a:solidFill>
                <a:latin typeface="Arial"/>
                <a:cs typeface="Arial"/>
              </a:rPr>
              <a:t>Contributions since inception</a:t>
            </a:r>
          </a:p>
          <a:p>
            <a:pPr marL="0" indent="0">
              <a:spcBef>
                <a:spcPts val="1800"/>
              </a:spcBef>
              <a:spcAft>
                <a:spcPts val="0"/>
              </a:spcAft>
              <a:buNone/>
            </a:pPr>
            <a:endParaRPr lang="en-US" sz="2000" b="1" dirty="0" smtClean="0">
              <a:solidFill>
                <a:schemeClr val="tx1"/>
              </a:solidFill>
              <a:latin typeface="Arial"/>
              <a:cs typeface="Arial"/>
            </a:endParaRPr>
          </a:p>
        </p:txBody>
      </p:sp>
      <p:sp>
        <p:nvSpPr>
          <p:cNvPr id="3" name="Title 2"/>
          <p:cNvSpPr>
            <a:spLocks noGrp="1"/>
          </p:cNvSpPr>
          <p:nvPr>
            <p:ph type="ctrTitle"/>
          </p:nvPr>
        </p:nvSpPr>
        <p:spPr>
          <a:xfrm>
            <a:off x="609600" y="228600"/>
            <a:ext cx="8153400" cy="533400"/>
          </a:xfrm>
        </p:spPr>
        <p:txBody>
          <a:bodyPr/>
          <a:lstStyle/>
          <a:p>
            <a:r>
              <a:rPr lang="en-US" dirty="0" smtClean="0"/>
              <a:t>Easy Access To What’s Most Important</a:t>
            </a:r>
            <a:r>
              <a:rPr lang="en-US" sz="2800" dirty="0" smtClean="0"/>
              <a:t/>
            </a:r>
            <a:br>
              <a:rPr lang="en-US" sz="2800" dirty="0" smtClean="0"/>
            </a:br>
            <a:endParaRPr lang="en-US" sz="2800" dirty="0"/>
          </a:p>
        </p:txBody>
      </p:sp>
      <p:sp>
        <p:nvSpPr>
          <p:cNvPr id="6" name="Date Placeholder 5"/>
          <p:cNvSpPr>
            <a:spLocks noGrp="1"/>
          </p:cNvSpPr>
          <p:nvPr>
            <p:ph type="dt" sz="half" idx="2"/>
          </p:nvPr>
        </p:nvSpPr>
        <p:spPr/>
        <p:txBody>
          <a:bodyPr/>
          <a:lstStyle/>
          <a:p>
            <a:fld id="{ED66F7D3-8FD4-43FA-894A-E2E352DE5C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4800600" y="1219200"/>
            <a:ext cx="4103775" cy="3962400"/>
          </a:xfrm>
          <a:prstGeom prst="rect">
            <a:avLst/>
          </a:prstGeom>
          <a:effectLst>
            <a:glow rad="101600">
              <a:schemeClr val="bg1">
                <a:lumMod val="65000"/>
                <a:alpha val="60000"/>
              </a:schemeClr>
            </a:glow>
          </a:effectLst>
        </p:spPr>
      </p:pic>
      <p:sp>
        <p:nvSpPr>
          <p:cNvPr id="12" name="Slide Number Placeholder 11"/>
          <p:cNvSpPr>
            <a:spLocks noGrp="1"/>
          </p:cNvSpPr>
          <p:nvPr>
            <p:ph type="sldNum" sz="quarter" idx="12"/>
          </p:nvPr>
        </p:nvSpPr>
        <p:spPr/>
        <p:txBody>
          <a:bodyPr/>
          <a:lstStyle/>
          <a:p>
            <a:fld id="{5792E9F5-DAE1-4F6B-A171-BA94FE21EF1C}" type="slidenum">
              <a:rPr lang="en-US" smtClean="0"/>
              <a:pPr/>
              <a:t>7</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spcBef>
                <a:spcPts val="1800"/>
              </a:spcBef>
              <a:spcAft>
                <a:spcPts val="0"/>
              </a:spcAft>
            </a:pPr>
            <a:r>
              <a:rPr lang="en-US" dirty="0" smtClean="0"/>
              <a:t>See My Balance By Source Of Contribution</a:t>
            </a:r>
          </a:p>
        </p:txBody>
      </p:sp>
      <p:sp>
        <p:nvSpPr>
          <p:cNvPr id="6" name="Date Placeholder 5"/>
          <p:cNvSpPr>
            <a:spLocks noGrp="1"/>
          </p:cNvSpPr>
          <p:nvPr>
            <p:ph type="dt" sz="half" idx="2"/>
          </p:nvPr>
        </p:nvSpPr>
        <p:spPr/>
        <p:txBody>
          <a:bodyPr/>
          <a:lstStyle/>
          <a:p>
            <a:fld id="{ED66F7D3-8FD4-43FA-894A-E2E352DE5C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838200" y="1600200"/>
            <a:ext cx="3894207" cy="3760051"/>
          </a:xfrm>
          <a:prstGeom prst="rect">
            <a:avLst/>
          </a:prstGeom>
          <a:effectLst>
            <a:glow rad="101600">
              <a:schemeClr val="bg1">
                <a:lumMod val="65000"/>
                <a:alpha val="60000"/>
              </a:schemeClr>
            </a:glow>
          </a:effectLst>
        </p:spPr>
      </p:pic>
      <p:sp>
        <p:nvSpPr>
          <p:cNvPr id="12" name="Slide Number Placeholder 11"/>
          <p:cNvSpPr>
            <a:spLocks noGrp="1"/>
          </p:cNvSpPr>
          <p:nvPr>
            <p:ph type="sldNum" sz="quarter" idx="12"/>
          </p:nvPr>
        </p:nvSpPr>
        <p:spPr/>
        <p:txBody>
          <a:bodyPr/>
          <a:lstStyle/>
          <a:p>
            <a:fld id="{5792E9F5-DAE1-4F6B-A171-BA94FE21EF1C}" type="slidenum">
              <a:rPr lang="en-US" smtClean="0"/>
              <a:pPr/>
              <a:t>8</a:t>
            </a:fld>
            <a:endParaRPr lang="en-US" dirty="0"/>
          </a:p>
        </p:txBody>
      </p:sp>
      <p:sp>
        <p:nvSpPr>
          <p:cNvPr id="14" name="Content Placeholder 1"/>
          <p:cNvSpPr>
            <a:spLocks noGrp="1"/>
          </p:cNvSpPr>
          <p:nvPr>
            <p:ph idx="1"/>
          </p:nvPr>
        </p:nvSpPr>
        <p:spPr>
          <a:xfrm>
            <a:off x="1295400" y="1600200"/>
            <a:ext cx="3352800" cy="3581400"/>
          </a:xfrm>
        </p:spPr>
        <p:txBody>
          <a:bodyPr/>
          <a:lstStyle/>
          <a:p>
            <a:pPr marL="225425" indent="-225425">
              <a:spcBef>
                <a:spcPts val="1800"/>
              </a:spcBef>
              <a:spcAft>
                <a:spcPts val="0"/>
              </a:spcAft>
            </a:pPr>
            <a:endParaRPr lang="en-US" dirty="0" smtClean="0">
              <a:solidFill>
                <a:schemeClr val="tx1"/>
              </a:solidFill>
              <a:latin typeface="Arial"/>
              <a:cs typeface="Arial"/>
            </a:endParaRPr>
          </a:p>
          <a:p>
            <a:pPr marL="225425" indent="-225425">
              <a:spcBef>
                <a:spcPts val="0"/>
              </a:spcBef>
              <a:spcAft>
                <a:spcPts val="0"/>
              </a:spcAft>
            </a:pPr>
            <a:endParaRPr lang="en-US" sz="1400" dirty="0" smtClean="0">
              <a:solidFill>
                <a:schemeClr val="tx1"/>
              </a:solidFill>
              <a:latin typeface="Arial"/>
              <a:cs typeface="Arial"/>
            </a:endParaRPr>
          </a:p>
          <a:p>
            <a:pPr marL="0" indent="0">
              <a:spcBef>
                <a:spcPts val="1800"/>
              </a:spcBef>
              <a:spcAft>
                <a:spcPts val="0"/>
              </a:spcAft>
              <a:buNone/>
            </a:pPr>
            <a:endParaRPr lang="en-US" sz="2000" b="1" dirty="0" smtClean="0">
              <a:solidFill>
                <a:schemeClr val="tx1"/>
              </a:solidFill>
              <a:latin typeface="Arial"/>
              <a:cs typeface="Arial"/>
            </a:endParaRPr>
          </a:p>
        </p:txBody>
      </p:sp>
      <p:sp>
        <p:nvSpPr>
          <p:cNvPr id="8" name="TextBox 7"/>
          <p:cNvSpPr txBox="1"/>
          <p:nvPr/>
        </p:nvSpPr>
        <p:spPr>
          <a:xfrm>
            <a:off x="5105400" y="2092404"/>
            <a:ext cx="3886200" cy="2123658"/>
          </a:xfrm>
          <a:prstGeom prst="rect">
            <a:avLst/>
          </a:prstGeom>
          <a:noFill/>
        </p:spPr>
        <p:txBody>
          <a:bodyPr wrap="square" rtlCol="0">
            <a:spAutoFit/>
          </a:bodyPr>
          <a:lstStyle/>
          <a:p>
            <a:pPr>
              <a:buFont typeface="Arial" pitchFamily="34" charset="0"/>
              <a:buChar char="•"/>
            </a:pPr>
            <a:r>
              <a:rPr lang="en-US" dirty="0" smtClean="0"/>
              <a:t> </a:t>
            </a:r>
            <a:r>
              <a:rPr lang="en-US" sz="2200" dirty="0" smtClean="0"/>
              <a:t>Details By Source of </a:t>
            </a:r>
          </a:p>
          <a:p>
            <a:r>
              <a:rPr lang="en-US" sz="2200" dirty="0" smtClean="0"/>
              <a:t>  Contribution </a:t>
            </a:r>
          </a:p>
          <a:p>
            <a:pPr>
              <a:buFont typeface="Arial" pitchFamily="34" charset="0"/>
              <a:buChar char="•"/>
            </a:pPr>
            <a:endParaRPr lang="en-US" sz="2200" dirty="0" smtClean="0"/>
          </a:p>
          <a:p>
            <a:pPr>
              <a:buFont typeface="Arial" pitchFamily="34" charset="0"/>
              <a:buChar char="•"/>
            </a:pPr>
            <a:r>
              <a:rPr lang="en-US" sz="2200" dirty="0" smtClean="0"/>
              <a:t> Sortable Columns</a:t>
            </a:r>
            <a:br>
              <a:rPr lang="en-US" sz="2200" dirty="0" smtClean="0"/>
            </a:br>
            <a:endParaRPr lang="en-US" sz="2200" dirty="0" smtClean="0"/>
          </a:p>
          <a:p>
            <a:pPr>
              <a:buFont typeface="Arial" pitchFamily="34" charset="0"/>
              <a:buChar char="•"/>
            </a:pPr>
            <a:r>
              <a:rPr lang="en-US" sz="2200" dirty="0" smtClean="0"/>
              <a:t> Interactive Graphics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spcBef>
                <a:spcPts val="1800"/>
              </a:spcBef>
              <a:spcAft>
                <a:spcPts val="0"/>
              </a:spcAft>
            </a:pPr>
            <a:r>
              <a:rPr lang="en-US" dirty="0" smtClean="0"/>
              <a:t>See My Balance By Investment Fund</a:t>
            </a:r>
          </a:p>
        </p:txBody>
      </p:sp>
      <p:sp>
        <p:nvSpPr>
          <p:cNvPr id="6" name="Date Placeholder 5"/>
          <p:cNvSpPr>
            <a:spLocks noGrp="1"/>
          </p:cNvSpPr>
          <p:nvPr>
            <p:ph type="dt" sz="half" idx="2"/>
          </p:nvPr>
        </p:nvSpPr>
        <p:spPr/>
        <p:txBody>
          <a:bodyPr/>
          <a:lstStyle/>
          <a:p>
            <a:fld id="{ED66F7D3-8FD4-43FA-894A-E2E352DE5CD9}" type="datetime4">
              <a:rPr lang="en-US" smtClean="0"/>
              <a:pPr/>
              <a:t>May 14, 2012</a:t>
            </a:fld>
            <a:endParaRPr lang="en-US" dirty="0"/>
          </a:p>
        </p:txBody>
      </p:sp>
      <p:pic>
        <p:nvPicPr>
          <p:cNvPr id="9" name="Picture 8" descr="rpa_access.jpg"/>
          <p:cNvPicPr>
            <a:picLocks noChangeAspect="1"/>
          </p:cNvPicPr>
          <p:nvPr/>
        </p:nvPicPr>
        <p:blipFill>
          <a:blip r:embed="rId3" cstate="print"/>
          <a:stretch>
            <a:fillRect/>
          </a:stretch>
        </p:blipFill>
        <p:spPr>
          <a:xfrm>
            <a:off x="838201" y="1219200"/>
            <a:ext cx="4288799" cy="4141051"/>
          </a:xfrm>
          <a:prstGeom prst="rect">
            <a:avLst/>
          </a:prstGeom>
          <a:effectLst>
            <a:glow rad="101600">
              <a:schemeClr val="bg1">
                <a:lumMod val="65000"/>
                <a:alpha val="60000"/>
              </a:schemeClr>
            </a:glow>
          </a:effectLst>
        </p:spPr>
      </p:pic>
      <p:sp>
        <p:nvSpPr>
          <p:cNvPr id="12" name="Slide Number Placeholder 11"/>
          <p:cNvSpPr>
            <a:spLocks noGrp="1"/>
          </p:cNvSpPr>
          <p:nvPr>
            <p:ph type="sldNum" sz="quarter" idx="12"/>
          </p:nvPr>
        </p:nvSpPr>
        <p:spPr/>
        <p:txBody>
          <a:bodyPr/>
          <a:lstStyle/>
          <a:p>
            <a:fld id="{5792E9F5-DAE1-4F6B-A171-BA94FE21EF1C}" type="slidenum">
              <a:rPr lang="en-US" smtClean="0"/>
              <a:pPr/>
              <a:t>9</a:t>
            </a:fld>
            <a:endParaRPr lang="en-US" dirty="0"/>
          </a:p>
        </p:txBody>
      </p:sp>
      <p:sp>
        <p:nvSpPr>
          <p:cNvPr id="14" name="Content Placeholder 1"/>
          <p:cNvSpPr>
            <a:spLocks noGrp="1"/>
          </p:cNvSpPr>
          <p:nvPr>
            <p:ph idx="1"/>
          </p:nvPr>
        </p:nvSpPr>
        <p:spPr>
          <a:xfrm>
            <a:off x="1295400" y="1600200"/>
            <a:ext cx="3352800" cy="3581400"/>
          </a:xfrm>
        </p:spPr>
        <p:txBody>
          <a:bodyPr/>
          <a:lstStyle/>
          <a:p>
            <a:pPr marL="225425" indent="-225425">
              <a:spcBef>
                <a:spcPts val="1800"/>
              </a:spcBef>
              <a:spcAft>
                <a:spcPts val="0"/>
              </a:spcAft>
            </a:pPr>
            <a:endParaRPr lang="en-US" dirty="0" smtClean="0">
              <a:solidFill>
                <a:schemeClr val="tx1"/>
              </a:solidFill>
              <a:latin typeface="Arial"/>
              <a:cs typeface="Arial"/>
            </a:endParaRPr>
          </a:p>
          <a:p>
            <a:pPr marL="225425" indent="-225425">
              <a:spcBef>
                <a:spcPts val="0"/>
              </a:spcBef>
              <a:spcAft>
                <a:spcPts val="0"/>
              </a:spcAft>
            </a:pPr>
            <a:endParaRPr lang="en-US" sz="1400" dirty="0" smtClean="0">
              <a:solidFill>
                <a:schemeClr val="tx1"/>
              </a:solidFill>
              <a:latin typeface="Arial"/>
              <a:cs typeface="Arial"/>
            </a:endParaRPr>
          </a:p>
          <a:p>
            <a:pPr marL="0" indent="0">
              <a:spcBef>
                <a:spcPts val="1800"/>
              </a:spcBef>
              <a:spcAft>
                <a:spcPts val="0"/>
              </a:spcAft>
              <a:buNone/>
            </a:pPr>
            <a:endParaRPr lang="en-US" sz="2000" b="1" dirty="0" smtClean="0">
              <a:solidFill>
                <a:schemeClr val="tx1"/>
              </a:solidFill>
              <a:latin typeface="Arial"/>
              <a:cs typeface="Arial"/>
            </a:endParaRPr>
          </a:p>
        </p:txBody>
      </p:sp>
      <p:sp>
        <p:nvSpPr>
          <p:cNvPr id="7" name="TextBox 6"/>
          <p:cNvSpPr txBox="1"/>
          <p:nvPr/>
        </p:nvSpPr>
        <p:spPr>
          <a:xfrm>
            <a:off x="5410200" y="1940004"/>
            <a:ext cx="3581400" cy="1446550"/>
          </a:xfrm>
          <a:prstGeom prst="rect">
            <a:avLst/>
          </a:prstGeom>
          <a:noFill/>
        </p:spPr>
        <p:txBody>
          <a:bodyPr wrap="square" rtlCol="0">
            <a:spAutoFit/>
          </a:bodyPr>
          <a:lstStyle/>
          <a:p>
            <a:pPr>
              <a:buFont typeface="Arial" pitchFamily="34" charset="0"/>
              <a:buChar char="•"/>
            </a:pPr>
            <a:r>
              <a:rPr lang="en-US" sz="2200" dirty="0" smtClean="0"/>
              <a:t> Details By Investment</a:t>
            </a:r>
            <a:br>
              <a:rPr lang="en-US" sz="2200" dirty="0" smtClean="0"/>
            </a:br>
            <a:endParaRPr lang="en-US" sz="2200" dirty="0" smtClean="0"/>
          </a:p>
          <a:p>
            <a:pPr>
              <a:buFont typeface="Arial" pitchFamily="34" charset="0"/>
              <a:buChar char="•"/>
            </a:pPr>
            <a:r>
              <a:rPr lang="en-US" sz="2200" dirty="0" smtClean="0"/>
              <a:t> New Visual Presentation</a:t>
            </a:r>
          </a:p>
          <a:p>
            <a:pPr lvl="1">
              <a:buFont typeface="Arial" pitchFamily="34" charset="0"/>
              <a:buChar char="•"/>
            </a:pPr>
            <a:r>
              <a:rPr lang="en-US" sz="2200" dirty="0" smtClean="0"/>
              <a:t> </a:t>
            </a:r>
            <a:r>
              <a:rPr lang="en-US" dirty="0" smtClean="0"/>
              <a:t>Shows Total Allocation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v_x0020_Date xmlns="81a3f8c3-c1ca-4bff-8ace-232abcc7556b">2011-12-01T08:00:00+00:00</Rev_x0020_Date>
    <Form_x0020__x0023_ xmlns="81a3f8c3-c1ca-4bff-8ace-232abcc7556b">15996</Form_x0020__x0023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E4BE02715D4C4D85A6A64D0AFF9C25" ma:contentTypeVersion="2" ma:contentTypeDescription="Create a new document." ma:contentTypeScope="" ma:versionID="c0e8170e57573ff352612486788e3157">
  <xsd:schema xmlns:xsd="http://www.w3.org/2001/XMLSchema" xmlns:p="http://schemas.microsoft.com/office/2006/metadata/properties" xmlns:ns2="81a3f8c3-c1ca-4bff-8ace-232abcc7556b" targetNamespace="http://schemas.microsoft.com/office/2006/metadata/properties" ma:root="true" ma:fieldsID="fbefd1a5b76307d918c33f2ff5395b5e" ns2:_="">
    <xsd:import namespace="81a3f8c3-c1ca-4bff-8ace-232abcc7556b"/>
    <xsd:element name="properties">
      <xsd:complexType>
        <xsd:sequence>
          <xsd:element name="documentManagement">
            <xsd:complexType>
              <xsd:all>
                <xsd:element ref="ns2:Rev_x0020_Date" minOccurs="0"/>
                <xsd:element ref="ns2:Form_x0020__x0023_" minOccurs="0"/>
              </xsd:all>
            </xsd:complexType>
          </xsd:element>
        </xsd:sequence>
      </xsd:complexType>
    </xsd:element>
  </xsd:schema>
  <xsd:schema xmlns:xsd="http://www.w3.org/2001/XMLSchema" xmlns:dms="http://schemas.microsoft.com/office/2006/documentManagement/types" targetNamespace="81a3f8c3-c1ca-4bff-8ace-232abcc7556b" elementFormDefault="qualified">
    <xsd:import namespace="http://schemas.microsoft.com/office/2006/documentManagement/types"/>
    <xsd:element name="Rev_x0020_Date" ma:index="8" nillable="true" ma:displayName="Rev Date" ma:format="DateOnly" ma:internalName="Rev_x0020_Date">
      <xsd:simpleType>
        <xsd:restriction base="dms:DateTime"/>
      </xsd:simpleType>
    </xsd:element>
    <xsd:element name="Form_x0020__x0023_" ma:index="9" nillable="true" ma:displayName="Form #" ma:internalName="Form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2A1BD88-258F-4CB5-B9BF-B70633BD1BD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1a3f8c3-c1ca-4bff-8ace-232abcc7556b"/>
    <ds:schemaRef ds:uri="http://schemas.openxmlformats.org/package/2006/metadata/core-properties"/>
  </ds:schemaRefs>
</ds:datastoreItem>
</file>

<file path=customXml/itemProps2.xml><?xml version="1.0" encoding="utf-8"?>
<ds:datastoreItem xmlns:ds="http://schemas.openxmlformats.org/officeDocument/2006/customXml" ds:itemID="{C4812FDF-F8A1-4C34-B907-D08208A2DFD2}">
  <ds:schemaRefs>
    <ds:schemaRef ds:uri="http://schemas.microsoft.com/sharepoint/v3/contenttype/forms"/>
  </ds:schemaRefs>
</ds:datastoreItem>
</file>

<file path=customXml/itemProps3.xml><?xml version="1.0" encoding="utf-8"?>
<ds:datastoreItem xmlns:ds="http://schemas.openxmlformats.org/officeDocument/2006/customXml" ds:itemID="{634806BA-03B3-4ADA-B6B2-A184AF8D5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3f8c3-c1ca-4bff-8ace-232abcc7556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5454</TotalTime>
  <Words>1141</Words>
  <Application>Microsoft Office PowerPoint</Application>
  <PresentationFormat>On-screen Show (4:3)</PresentationFormat>
  <Paragraphs>171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Online Tools We make it easy for plan sponsors and participants</vt:lpstr>
      <vt:lpstr>Plan Participant And Sponsor Benefits</vt:lpstr>
      <vt:lpstr>Making It Easy For Plan Participants</vt:lpstr>
      <vt:lpstr>Key Features For Participants </vt:lpstr>
      <vt:lpstr>Simpler Navigation</vt:lpstr>
      <vt:lpstr>More Graphics</vt:lpstr>
      <vt:lpstr>Easy Access To What’s Most Important </vt:lpstr>
      <vt:lpstr>See My Balance By Source Of Contribution</vt:lpstr>
      <vt:lpstr>See My Balance By Investment Fund</vt:lpstr>
      <vt:lpstr>See My Balance By Units Owned</vt:lpstr>
      <vt:lpstr>Simple Steps To Manage My Investments</vt:lpstr>
      <vt:lpstr>Simple Steps To Manage My Investments</vt:lpstr>
      <vt:lpstr>Simple Steps To Manage My Investments</vt:lpstr>
      <vt:lpstr>Slide 14</vt:lpstr>
    </vt:vector>
  </TitlesOfParts>
  <Company>Standard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aschotla</dc:creator>
  <cp:lastModifiedBy>bgalanis</cp:lastModifiedBy>
  <cp:revision>314</cp:revision>
  <cp:lastPrinted>2010-06-18T19:30:12Z</cp:lastPrinted>
  <dcterms:created xsi:type="dcterms:W3CDTF">2010-08-18T23:53:39Z</dcterms:created>
  <dcterms:modified xsi:type="dcterms:W3CDTF">2012-05-14T15:41:15Z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0x010100F2E4BE02715D4C4D85A6A64D0AFF9C25</vt:lpwstr>
  </property>
</Properties>
</file>